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Lst>
  <p:sldIdLst>
    <p:sldId id="256" r:id="rId2"/>
    <p:sldId id="257" r:id="rId3"/>
    <p:sldId id="264" r:id="rId4"/>
    <p:sldId id="259" r:id="rId5"/>
    <p:sldId id="263" r:id="rId6"/>
    <p:sldId id="292" r:id="rId7"/>
    <p:sldId id="266" r:id="rId8"/>
    <p:sldId id="265" r:id="rId9"/>
    <p:sldId id="270" r:id="rId10"/>
    <p:sldId id="271" r:id="rId11"/>
    <p:sldId id="272" r:id="rId12"/>
    <p:sldId id="273" r:id="rId13"/>
    <p:sldId id="267" r:id="rId14"/>
    <p:sldId id="269" r:id="rId15"/>
    <p:sldId id="276" r:id="rId16"/>
    <p:sldId id="277" r:id="rId17"/>
    <p:sldId id="268" r:id="rId18"/>
    <p:sldId id="275" r:id="rId19"/>
    <p:sldId id="278" r:id="rId20"/>
    <p:sldId id="279" r:id="rId21"/>
    <p:sldId id="280" r:id="rId22"/>
    <p:sldId id="281" r:id="rId23"/>
    <p:sldId id="282" r:id="rId24"/>
    <p:sldId id="274" r:id="rId25"/>
    <p:sldId id="283" r:id="rId26"/>
    <p:sldId id="285" r:id="rId27"/>
    <p:sldId id="284" r:id="rId28"/>
    <p:sldId id="286" r:id="rId29"/>
    <p:sldId id="287" r:id="rId30"/>
    <p:sldId id="293" r:id="rId31"/>
    <p:sldId id="288" r:id="rId32"/>
    <p:sldId id="289" r:id="rId33"/>
    <p:sldId id="290" r:id="rId34"/>
    <p:sldId id="291"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ff Tsui" initials="JT" lastIdx="1" clrIdx="0">
    <p:extLst>
      <p:ext uri="{19B8F6BF-5375-455C-9EA6-DF929625EA0E}">
        <p15:presenceInfo xmlns:p15="http://schemas.microsoft.com/office/powerpoint/2012/main" userId="8d3870bd43c23d6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F9207"/>
    <a:srgbClr val="864E04"/>
    <a:srgbClr val="4A2C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3" d="100"/>
          <a:sy n="113" d="100"/>
        </p:scale>
        <p:origin x="25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4EB3FE54-5A0E-4AD2-ABCF-C1C0CFDB4D33}" type="datetimeFigureOut">
              <a:rPr lang="en-US" smtClean="0"/>
              <a:t>3/30/2019</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BA79AF7-D59D-41F6-89E9-0790C72E527E}"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84717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B3FE54-5A0E-4AD2-ABCF-C1C0CFDB4D33}" type="datetimeFigureOut">
              <a:rPr lang="en-US" smtClean="0"/>
              <a:t>3/30/2019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79AF7-D59D-41F6-89E9-0790C72E527E}" type="slidenum">
              <a:rPr lang="en-US" smtClean="0"/>
              <a:t>‹#›</a:t>
            </a:fld>
            <a:endParaRPr lang="en-US"/>
          </a:p>
        </p:txBody>
      </p:sp>
    </p:spTree>
    <p:extLst>
      <p:ext uri="{BB962C8B-B14F-4D97-AF65-F5344CB8AC3E}">
        <p14:creationId xmlns:p14="http://schemas.microsoft.com/office/powerpoint/2010/main" val="3413743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B3FE54-5A0E-4AD2-ABCF-C1C0CFDB4D33}" type="datetimeFigureOut">
              <a:rPr lang="en-US" smtClean="0"/>
              <a:t>3/30/2019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79AF7-D59D-41F6-89E9-0790C72E527E}" type="slidenum">
              <a:rPr lang="en-US" smtClean="0"/>
              <a:t>‹#›</a:t>
            </a:fld>
            <a:endParaRPr lang="en-US"/>
          </a:p>
        </p:txBody>
      </p:sp>
    </p:spTree>
    <p:extLst>
      <p:ext uri="{BB962C8B-B14F-4D97-AF65-F5344CB8AC3E}">
        <p14:creationId xmlns:p14="http://schemas.microsoft.com/office/powerpoint/2010/main" val="380059704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B3FE54-5A0E-4AD2-ABCF-C1C0CFDB4D33}" type="datetimeFigureOut">
              <a:rPr lang="en-US" smtClean="0"/>
              <a:t>3/30/2019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79AF7-D59D-41F6-89E9-0790C72E527E}" type="slidenum">
              <a:rPr lang="en-US" smtClean="0"/>
              <a:t>‹#›</a:t>
            </a:fld>
            <a:endParaRPr lang="en-US"/>
          </a:p>
        </p:txBody>
      </p:sp>
    </p:spTree>
    <p:extLst>
      <p:ext uri="{BB962C8B-B14F-4D97-AF65-F5344CB8AC3E}">
        <p14:creationId xmlns:p14="http://schemas.microsoft.com/office/powerpoint/2010/main" val="1895969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B3FE54-5A0E-4AD2-ABCF-C1C0CFDB4D33}" type="datetimeFigureOut">
              <a:rPr lang="en-US" smtClean="0"/>
              <a:t>3/30/2019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79AF7-D59D-41F6-89E9-0790C72E527E}"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2767358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B3FE54-5A0E-4AD2-ABCF-C1C0CFDB4D33}" type="datetimeFigureOut">
              <a:rPr lang="en-US" smtClean="0"/>
              <a:t>3/30/2019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A79AF7-D59D-41F6-89E9-0790C72E527E}" type="slidenum">
              <a:rPr lang="en-US" smtClean="0"/>
              <a:t>‹#›</a:t>
            </a:fld>
            <a:endParaRPr lang="en-US"/>
          </a:p>
        </p:txBody>
      </p:sp>
    </p:spTree>
    <p:extLst>
      <p:ext uri="{BB962C8B-B14F-4D97-AF65-F5344CB8AC3E}">
        <p14:creationId xmlns:p14="http://schemas.microsoft.com/office/powerpoint/2010/main" val="1275504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B3FE54-5A0E-4AD2-ABCF-C1C0CFDB4D33}" type="datetimeFigureOut">
              <a:rPr lang="en-US" smtClean="0"/>
              <a:t>3/30/2019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BA79AF7-D59D-41F6-89E9-0790C72E527E}" type="slidenum">
              <a:rPr lang="en-US" smtClean="0"/>
              <a:t>‹#›</a:t>
            </a:fld>
            <a:endParaRPr lang="en-US"/>
          </a:p>
        </p:txBody>
      </p:sp>
    </p:spTree>
    <p:extLst>
      <p:ext uri="{BB962C8B-B14F-4D97-AF65-F5344CB8AC3E}">
        <p14:creationId xmlns:p14="http://schemas.microsoft.com/office/powerpoint/2010/main" val="3044519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B3FE54-5A0E-4AD2-ABCF-C1C0CFDB4D33}" type="datetimeFigureOut">
              <a:rPr lang="en-US" smtClean="0"/>
              <a:t>3/30/2019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A79AF7-D59D-41F6-89E9-0790C72E527E}" type="slidenum">
              <a:rPr lang="en-US" smtClean="0"/>
              <a:t>‹#›</a:t>
            </a:fld>
            <a:endParaRPr lang="en-US"/>
          </a:p>
        </p:txBody>
      </p:sp>
    </p:spTree>
    <p:extLst>
      <p:ext uri="{BB962C8B-B14F-4D97-AF65-F5344CB8AC3E}">
        <p14:creationId xmlns:p14="http://schemas.microsoft.com/office/powerpoint/2010/main" val="2431204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B3FE54-5A0E-4AD2-ABCF-C1C0CFDB4D33}" type="datetimeFigureOut">
              <a:rPr lang="en-US" smtClean="0"/>
              <a:t>3/30/2019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BA79AF7-D59D-41F6-89E9-0790C72E527E}" type="slidenum">
              <a:rPr lang="en-US" smtClean="0"/>
              <a:t>‹#›</a:t>
            </a:fld>
            <a:endParaRPr lang="en-US"/>
          </a:p>
        </p:txBody>
      </p:sp>
    </p:spTree>
    <p:extLst>
      <p:ext uri="{BB962C8B-B14F-4D97-AF65-F5344CB8AC3E}">
        <p14:creationId xmlns:p14="http://schemas.microsoft.com/office/powerpoint/2010/main" val="2301487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EB3FE54-5A0E-4AD2-ABCF-C1C0CFDB4D33}" type="datetimeFigureOut">
              <a:rPr lang="en-US" smtClean="0"/>
              <a:t>3/30/2019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A79AF7-D59D-41F6-89E9-0790C72E527E}" type="slidenum">
              <a:rPr lang="en-US" smtClean="0"/>
              <a:t>‹#›</a:t>
            </a:fld>
            <a:endParaRPr lang="en-US"/>
          </a:p>
        </p:txBody>
      </p:sp>
    </p:spTree>
    <p:extLst>
      <p:ext uri="{BB962C8B-B14F-4D97-AF65-F5344CB8AC3E}">
        <p14:creationId xmlns:p14="http://schemas.microsoft.com/office/powerpoint/2010/main" val="1159314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EB3FE54-5A0E-4AD2-ABCF-C1C0CFDB4D33}" type="datetimeFigureOut">
              <a:rPr lang="en-US" smtClean="0"/>
              <a:t>3/30/2019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A79AF7-D59D-41F6-89E9-0790C72E527E}" type="slidenum">
              <a:rPr lang="en-US" smtClean="0"/>
              <a:t>‹#›</a:t>
            </a:fld>
            <a:endParaRPr lang="en-US"/>
          </a:p>
        </p:txBody>
      </p:sp>
    </p:spTree>
    <p:extLst>
      <p:ext uri="{BB962C8B-B14F-4D97-AF65-F5344CB8AC3E}">
        <p14:creationId xmlns:p14="http://schemas.microsoft.com/office/powerpoint/2010/main" val="1939871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4EB3FE54-5A0E-4AD2-ABCF-C1C0CFDB4D33}" type="datetimeFigureOut">
              <a:rPr lang="en-US" smtClean="0"/>
              <a:t>3/30/2019</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BA79AF7-D59D-41F6-89E9-0790C72E527E}" type="slidenum">
              <a:rPr lang="en-US" smtClean="0"/>
              <a:t>‹#›</a:t>
            </a:fld>
            <a:endParaRPr lang="en-US"/>
          </a:p>
        </p:txBody>
      </p:sp>
    </p:spTree>
    <p:extLst>
      <p:ext uri="{BB962C8B-B14F-4D97-AF65-F5344CB8AC3E}">
        <p14:creationId xmlns:p14="http://schemas.microsoft.com/office/powerpoint/2010/main" val="3789300552"/>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60000" detail="2"/>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31FB-65A6-47F1-AF5E-B78F29E52E5A}"/>
              </a:ext>
            </a:extLst>
          </p:cNvPr>
          <p:cNvSpPr>
            <a:spLocks noGrp="1"/>
          </p:cNvSpPr>
          <p:nvPr>
            <p:ph type="ctrTitle"/>
          </p:nvPr>
        </p:nvSpPr>
        <p:spPr>
          <a:xfrm>
            <a:off x="379379" y="0"/>
            <a:ext cx="10009762" cy="2291945"/>
          </a:xfrm>
          <a:noFill/>
        </p:spPr>
        <p:txBody>
          <a:bodyPr>
            <a:noAutofit/>
          </a:bodyPr>
          <a:lstStyle/>
          <a:p>
            <a:r>
              <a:rPr lang="en-US" sz="5400" dirty="0">
                <a:highlight>
                  <a:srgbClr val="C0C0C0"/>
                </a:highlight>
              </a:rPr>
              <a:t>Linear Regression Model Analysis on Public Offenses in </a:t>
            </a:r>
            <a:br>
              <a:rPr lang="en-US" sz="5400" dirty="0">
                <a:highlight>
                  <a:srgbClr val="C0C0C0"/>
                </a:highlight>
              </a:rPr>
            </a:br>
            <a:r>
              <a:rPr lang="en-US" sz="5400" dirty="0">
                <a:highlight>
                  <a:srgbClr val="C0C0C0"/>
                </a:highlight>
              </a:rPr>
              <a:t>New York City</a:t>
            </a:r>
          </a:p>
        </p:txBody>
      </p:sp>
      <p:sp>
        <p:nvSpPr>
          <p:cNvPr id="3" name="Subtitle 2">
            <a:extLst>
              <a:ext uri="{FF2B5EF4-FFF2-40B4-BE49-F238E27FC236}">
                <a16:creationId xmlns:a16="http://schemas.microsoft.com/office/drawing/2014/main" id="{841C33B5-C810-42A3-A167-19CBAD669171}"/>
              </a:ext>
            </a:extLst>
          </p:cNvPr>
          <p:cNvSpPr>
            <a:spLocks noGrp="1"/>
          </p:cNvSpPr>
          <p:nvPr>
            <p:ph type="subTitle" idx="1"/>
          </p:nvPr>
        </p:nvSpPr>
        <p:spPr>
          <a:xfrm>
            <a:off x="379379" y="5413496"/>
            <a:ext cx="9144000" cy="1441754"/>
          </a:xfrm>
        </p:spPr>
        <p:txBody>
          <a:bodyPr>
            <a:normAutofit lnSpcReduction="10000"/>
          </a:bodyPr>
          <a:lstStyle/>
          <a:p>
            <a:pPr algn="l"/>
            <a:r>
              <a:rPr lang="en-US" dirty="0">
                <a:solidFill>
                  <a:schemeClr val="tx1"/>
                </a:solidFill>
              </a:rPr>
              <a:t>By Jeff Tsui</a:t>
            </a:r>
          </a:p>
          <a:p>
            <a:pPr algn="l"/>
            <a:r>
              <a:rPr lang="en-US" dirty="0">
                <a:solidFill>
                  <a:schemeClr val="tx1"/>
                </a:solidFill>
              </a:rPr>
              <a:t>Springboard Introduction to Data Scientist </a:t>
            </a:r>
          </a:p>
          <a:p>
            <a:pPr algn="l"/>
            <a:r>
              <a:rPr lang="en-US" dirty="0">
                <a:solidFill>
                  <a:schemeClr val="tx1"/>
                </a:solidFill>
              </a:rPr>
              <a:t>Capstone Project</a:t>
            </a:r>
          </a:p>
        </p:txBody>
      </p:sp>
    </p:spTree>
    <p:extLst>
      <p:ext uri="{BB962C8B-B14F-4D97-AF65-F5344CB8AC3E}">
        <p14:creationId xmlns:p14="http://schemas.microsoft.com/office/powerpoint/2010/main" val="3710032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a:xfrm>
            <a:off x="1560766" y="849693"/>
            <a:ext cx="7857744" cy="662781"/>
          </a:xfrm>
        </p:spPr>
        <p:txBody>
          <a:bodyPr>
            <a:normAutofit fontScale="90000"/>
          </a:bodyPr>
          <a:lstStyle/>
          <a:p>
            <a:r>
              <a:rPr lang="en-US" dirty="0"/>
              <a:t>Data Visualization II: </a:t>
            </a:r>
            <a:r>
              <a:rPr lang="en-US" sz="2200" dirty="0"/>
              <a:t>Boroughs</a:t>
            </a:r>
          </a:p>
        </p:txBody>
      </p:sp>
      <p:sp>
        <p:nvSpPr>
          <p:cNvPr id="6" name="Content Placeholder 5">
            <a:extLst>
              <a:ext uri="{FF2B5EF4-FFF2-40B4-BE49-F238E27FC236}">
                <a16:creationId xmlns:a16="http://schemas.microsoft.com/office/drawing/2014/main" id="{8AA68987-B8F5-4B96-91EE-57784744563D}"/>
              </a:ext>
            </a:extLst>
          </p:cNvPr>
          <p:cNvSpPr>
            <a:spLocks noGrp="1"/>
          </p:cNvSpPr>
          <p:nvPr>
            <p:ph idx="1"/>
          </p:nvPr>
        </p:nvSpPr>
        <p:spPr>
          <a:xfrm>
            <a:off x="1261872" y="1828800"/>
            <a:ext cx="9146724" cy="4387174"/>
          </a:xfrm>
        </p:spPr>
        <p:txBody>
          <a:bodyPr numCol="2">
            <a:normAutofit/>
          </a:bodyPr>
          <a:lstStyle/>
          <a:p>
            <a:endParaRPr lang="en-US" dirty="0"/>
          </a:p>
          <a:p>
            <a:endParaRPr lang="en-US" dirty="0"/>
          </a:p>
          <a:p>
            <a:endParaRPr lang="en-US" dirty="0"/>
          </a:p>
          <a:p>
            <a:endParaRPr lang="en-US" dirty="0"/>
          </a:p>
          <a:p>
            <a:endParaRPr lang="en-US" dirty="0"/>
          </a:p>
          <a:p>
            <a:endParaRPr lang="en-US" dirty="0"/>
          </a:p>
          <a:p>
            <a:r>
              <a:rPr lang="en-US" dirty="0">
                <a:highlight>
                  <a:srgbClr val="C0C0C0"/>
                </a:highlight>
              </a:rPr>
              <a:t>Brooklyn has the most number of public crime complaints.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highlight>
                  <a:srgbClr val="C0C0C0"/>
                </a:highlight>
              </a:rPr>
              <a:t>After finding the number of public crime complaints per capita, Bronx has the most number of public crime complaints per 100 people</a:t>
            </a:r>
            <a:r>
              <a:rPr lang="en-US" dirty="0"/>
              <a:t>.</a:t>
            </a:r>
          </a:p>
          <a:p>
            <a:endParaRPr lang="en-US" dirty="0"/>
          </a:p>
        </p:txBody>
      </p:sp>
      <p:pic>
        <p:nvPicPr>
          <p:cNvPr id="3" name="Picture 2">
            <a:extLst>
              <a:ext uri="{FF2B5EF4-FFF2-40B4-BE49-F238E27FC236}">
                <a16:creationId xmlns:a16="http://schemas.microsoft.com/office/drawing/2014/main" id="{3E6FDAE0-EF86-4B14-B9FD-A610F0636A4E}"/>
              </a:ext>
            </a:extLst>
          </p:cNvPr>
          <p:cNvPicPr>
            <a:picLocks noChangeAspect="1"/>
          </p:cNvPicPr>
          <p:nvPr/>
        </p:nvPicPr>
        <p:blipFill>
          <a:blip r:embed="rId4"/>
          <a:stretch>
            <a:fillRect/>
          </a:stretch>
        </p:blipFill>
        <p:spPr>
          <a:xfrm>
            <a:off x="1261872" y="1743456"/>
            <a:ext cx="4163205" cy="2840259"/>
          </a:xfrm>
          <a:prstGeom prst="rect">
            <a:avLst/>
          </a:prstGeom>
        </p:spPr>
      </p:pic>
      <p:pic>
        <p:nvPicPr>
          <p:cNvPr id="4" name="Picture 3">
            <a:extLst>
              <a:ext uri="{FF2B5EF4-FFF2-40B4-BE49-F238E27FC236}">
                <a16:creationId xmlns:a16="http://schemas.microsoft.com/office/drawing/2014/main" id="{EBE39E39-07AE-414F-B970-216931E776F0}"/>
              </a:ext>
            </a:extLst>
          </p:cNvPr>
          <p:cNvPicPr>
            <a:picLocks noChangeAspect="1"/>
          </p:cNvPicPr>
          <p:nvPr/>
        </p:nvPicPr>
        <p:blipFill>
          <a:blip r:embed="rId5"/>
          <a:stretch>
            <a:fillRect/>
          </a:stretch>
        </p:blipFill>
        <p:spPr>
          <a:xfrm>
            <a:off x="6022865" y="1743456"/>
            <a:ext cx="4163205" cy="2849934"/>
          </a:xfrm>
          <a:prstGeom prst="rect">
            <a:avLst/>
          </a:prstGeom>
        </p:spPr>
      </p:pic>
    </p:spTree>
    <p:extLst>
      <p:ext uri="{BB962C8B-B14F-4D97-AF65-F5344CB8AC3E}">
        <p14:creationId xmlns:p14="http://schemas.microsoft.com/office/powerpoint/2010/main" val="1150800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a:xfrm>
            <a:off x="1560766" y="849693"/>
            <a:ext cx="7857744" cy="662781"/>
          </a:xfrm>
        </p:spPr>
        <p:txBody>
          <a:bodyPr>
            <a:normAutofit fontScale="90000"/>
          </a:bodyPr>
          <a:lstStyle/>
          <a:p>
            <a:r>
              <a:rPr lang="en-US" dirty="0"/>
              <a:t>Data Visualization II: </a:t>
            </a:r>
            <a:r>
              <a:rPr lang="en-US" sz="2200" dirty="0"/>
              <a:t>Boroughs</a:t>
            </a:r>
            <a:endParaRPr lang="en-US" dirty="0"/>
          </a:p>
        </p:txBody>
      </p:sp>
      <p:sp>
        <p:nvSpPr>
          <p:cNvPr id="6" name="Content Placeholder 5">
            <a:extLst>
              <a:ext uri="{FF2B5EF4-FFF2-40B4-BE49-F238E27FC236}">
                <a16:creationId xmlns:a16="http://schemas.microsoft.com/office/drawing/2014/main" id="{8AA68987-B8F5-4B96-91EE-57784744563D}"/>
              </a:ext>
            </a:extLst>
          </p:cNvPr>
          <p:cNvSpPr>
            <a:spLocks noGrp="1"/>
          </p:cNvSpPr>
          <p:nvPr>
            <p:ph idx="1"/>
          </p:nvPr>
        </p:nvSpPr>
        <p:spPr/>
        <p:txBody>
          <a:bodyPr>
            <a:normAutofit fontScale="850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highlight>
                  <a:srgbClr val="C0C0C0"/>
                </a:highlight>
              </a:rPr>
              <a:t>The public crime complaints have decreased for all five boroughs at the end of 2017. </a:t>
            </a:r>
          </a:p>
          <a:p>
            <a:r>
              <a:rPr lang="en-US" dirty="0">
                <a:highlight>
                  <a:srgbClr val="C0C0C0"/>
                </a:highlight>
              </a:rPr>
              <a:t>Bronx decreased 17.3%, Brooklyn decreased 22.2%, Manhattan decreased 6.5%, Queens decreased 5.8%, and Staten Island decreased 27.5%.</a:t>
            </a:r>
          </a:p>
        </p:txBody>
      </p:sp>
      <p:pic>
        <p:nvPicPr>
          <p:cNvPr id="4" name="Picture 3">
            <a:extLst>
              <a:ext uri="{FF2B5EF4-FFF2-40B4-BE49-F238E27FC236}">
                <a16:creationId xmlns:a16="http://schemas.microsoft.com/office/drawing/2014/main" id="{4C5FFE07-3C1E-4863-AF61-6BA86259F2AB}"/>
              </a:ext>
            </a:extLst>
          </p:cNvPr>
          <p:cNvPicPr>
            <a:picLocks noChangeAspect="1"/>
          </p:cNvPicPr>
          <p:nvPr/>
        </p:nvPicPr>
        <p:blipFill>
          <a:blip r:embed="rId4"/>
          <a:stretch>
            <a:fillRect/>
          </a:stretch>
        </p:blipFill>
        <p:spPr>
          <a:xfrm>
            <a:off x="1560766" y="1638996"/>
            <a:ext cx="4894802" cy="3323148"/>
          </a:xfrm>
          <a:prstGeom prst="rect">
            <a:avLst/>
          </a:prstGeom>
        </p:spPr>
      </p:pic>
    </p:spTree>
    <p:extLst>
      <p:ext uri="{BB962C8B-B14F-4D97-AF65-F5344CB8AC3E}">
        <p14:creationId xmlns:p14="http://schemas.microsoft.com/office/powerpoint/2010/main" val="865895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a:xfrm>
            <a:off x="1560766" y="849693"/>
            <a:ext cx="10180130" cy="662781"/>
          </a:xfrm>
        </p:spPr>
        <p:txBody>
          <a:bodyPr>
            <a:normAutofit fontScale="90000"/>
          </a:bodyPr>
          <a:lstStyle/>
          <a:p>
            <a:r>
              <a:rPr lang="en-US" dirty="0"/>
              <a:t>Data Visualization III: </a:t>
            </a:r>
            <a:r>
              <a:rPr lang="en-US" sz="2200" dirty="0"/>
              <a:t>Level of offenses/ Offenses Description</a:t>
            </a:r>
            <a:endParaRPr lang="en-US" dirty="0"/>
          </a:p>
        </p:txBody>
      </p:sp>
      <p:sp>
        <p:nvSpPr>
          <p:cNvPr id="6" name="Content Placeholder 5">
            <a:extLst>
              <a:ext uri="{FF2B5EF4-FFF2-40B4-BE49-F238E27FC236}">
                <a16:creationId xmlns:a16="http://schemas.microsoft.com/office/drawing/2014/main" id="{8AA68987-B8F5-4B96-91EE-57784744563D}"/>
              </a:ext>
            </a:extLst>
          </p:cNvPr>
          <p:cNvSpPr>
            <a:spLocks noGrp="1"/>
          </p:cNvSpPr>
          <p:nvPr>
            <p:ph idx="1"/>
          </p:nvPr>
        </p:nvSpPr>
        <p:spPr/>
        <p:txBody>
          <a:bodyPr numCol="2">
            <a:normAutofit fontScale="62500" lnSpcReduction="20000"/>
          </a:bodyPr>
          <a:lstStyle/>
          <a:p>
            <a:endParaRPr lang="en-US" dirty="0"/>
          </a:p>
          <a:p>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r>
              <a:rPr lang="en-US" dirty="0">
                <a:highlight>
                  <a:srgbClr val="C0C0C0"/>
                </a:highlight>
              </a:rPr>
              <a:t>Each of the offenses displayed in their level of offenses.</a:t>
            </a:r>
          </a:p>
          <a:p>
            <a:pPr>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US" dirty="0"/>
          </a:p>
          <a:p>
            <a:pPr marL="0" indent="0">
              <a:spcBef>
                <a:spcPts val="0"/>
              </a:spcBef>
              <a:spcAft>
                <a:spcPts val="0"/>
              </a:spcAft>
              <a:buNone/>
            </a:pPr>
            <a:endParaRPr lang="en-US" dirty="0"/>
          </a:p>
          <a:p>
            <a:pPr marL="0" indent="0">
              <a:spcBef>
                <a:spcPts val="0"/>
              </a:spcBef>
              <a:spcAft>
                <a:spcPts val="0"/>
              </a:spcAft>
              <a:buNone/>
            </a:pPr>
            <a:endParaRPr lang="en-US" dirty="0"/>
          </a:p>
          <a:p>
            <a:pPr marL="0" indent="0">
              <a:spcBef>
                <a:spcPts val="0"/>
              </a:spcBef>
              <a:spcAft>
                <a:spcPts val="0"/>
              </a:spcAft>
              <a:buNone/>
            </a:pPr>
            <a:endParaRPr lang="en-US" dirty="0"/>
          </a:p>
          <a:p>
            <a:pPr marL="0" indent="0">
              <a:spcBef>
                <a:spcPts val="0"/>
              </a:spcBef>
              <a:spcAft>
                <a:spcPts val="0"/>
              </a:spcAft>
              <a:buNone/>
            </a:pPr>
            <a:endParaRPr lang="en-US" dirty="0"/>
          </a:p>
          <a:p>
            <a:pPr marL="0" indent="0">
              <a:spcBef>
                <a:spcPts val="0"/>
              </a:spcBef>
              <a:spcAft>
                <a:spcPts val="0"/>
              </a:spcAft>
              <a:buNone/>
            </a:pPr>
            <a:endParaRPr lang="en-US" dirty="0"/>
          </a:p>
          <a:p>
            <a:pPr>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US" dirty="0"/>
          </a:p>
          <a:p>
            <a:pPr marL="0" indent="0">
              <a:spcBef>
                <a:spcPts val="0"/>
              </a:spcBef>
              <a:spcAft>
                <a:spcPts val="0"/>
              </a:spcAft>
              <a:buNone/>
            </a:pPr>
            <a:endParaRPr lang="en-US" dirty="0"/>
          </a:p>
          <a:p>
            <a:pPr marL="0" indent="0">
              <a:spcBef>
                <a:spcPts val="0"/>
              </a:spcBef>
              <a:spcAft>
                <a:spcPts val="0"/>
              </a:spcAft>
              <a:buNone/>
            </a:pPr>
            <a:endParaRPr lang="en-US" dirty="0"/>
          </a:p>
          <a:p>
            <a:pPr>
              <a:spcBef>
                <a:spcPts val="0"/>
              </a:spcBef>
              <a:spcAft>
                <a:spcPts val="0"/>
              </a:spcAft>
            </a:pPr>
            <a:endParaRPr lang="en-US" dirty="0"/>
          </a:p>
          <a:p>
            <a:pPr>
              <a:spcBef>
                <a:spcPts val="0"/>
              </a:spcBef>
              <a:spcAft>
                <a:spcPts val="0"/>
              </a:spcAft>
            </a:pPr>
            <a:r>
              <a:rPr lang="en-US" dirty="0">
                <a:highlight>
                  <a:srgbClr val="C0C0C0"/>
                </a:highlight>
              </a:rPr>
              <a:t>Arson decreased by 46.4%</a:t>
            </a:r>
          </a:p>
          <a:p>
            <a:pPr>
              <a:spcBef>
                <a:spcPts val="0"/>
              </a:spcBef>
              <a:spcAft>
                <a:spcPts val="0"/>
              </a:spcAft>
            </a:pPr>
            <a:r>
              <a:rPr lang="en-US" dirty="0">
                <a:highlight>
                  <a:srgbClr val="C0C0C0"/>
                </a:highlight>
              </a:rPr>
              <a:t>Assault &amp; related offenses decreased by 3.2%, </a:t>
            </a:r>
          </a:p>
          <a:p>
            <a:pPr>
              <a:spcBef>
                <a:spcPts val="0"/>
              </a:spcBef>
              <a:spcAft>
                <a:spcPts val="0"/>
              </a:spcAft>
            </a:pPr>
            <a:r>
              <a:rPr lang="en-US" dirty="0">
                <a:highlight>
                  <a:srgbClr val="C0C0C0"/>
                </a:highlight>
              </a:rPr>
              <a:t>Possession of dangerous weapons have decreased by 46.7%</a:t>
            </a:r>
          </a:p>
          <a:p>
            <a:pPr>
              <a:spcBef>
                <a:spcPts val="0"/>
              </a:spcBef>
              <a:spcAft>
                <a:spcPts val="0"/>
              </a:spcAft>
            </a:pPr>
            <a:r>
              <a:rPr lang="en-US" dirty="0">
                <a:highlight>
                  <a:srgbClr val="C0C0C0"/>
                </a:highlight>
              </a:rPr>
              <a:t>Felony assault decreased by 10.1%</a:t>
            </a:r>
          </a:p>
          <a:p>
            <a:pPr>
              <a:spcBef>
                <a:spcPts val="0"/>
              </a:spcBef>
              <a:spcAft>
                <a:spcPts val="0"/>
              </a:spcAft>
            </a:pPr>
            <a:r>
              <a:rPr lang="en-US" dirty="0">
                <a:highlight>
                  <a:srgbClr val="C0C0C0"/>
                </a:highlight>
              </a:rPr>
              <a:t>Harassment increased by 3.8%</a:t>
            </a:r>
          </a:p>
          <a:p>
            <a:pPr>
              <a:spcBef>
                <a:spcPts val="0"/>
              </a:spcBef>
              <a:spcAft>
                <a:spcPts val="0"/>
              </a:spcAft>
            </a:pPr>
            <a:r>
              <a:rPr lang="en-US" dirty="0">
                <a:highlight>
                  <a:srgbClr val="C0C0C0"/>
                </a:highlight>
              </a:rPr>
              <a:t>Kidnapping decreased by 31.3%</a:t>
            </a:r>
          </a:p>
          <a:p>
            <a:pPr>
              <a:spcBef>
                <a:spcPts val="0"/>
              </a:spcBef>
              <a:spcAft>
                <a:spcPts val="0"/>
              </a:spcAft>
            </a:pPr>
            <a:r>
              <a:rPr lang="en-US" dirty="0">
                <a:highlight>
                  <a:srgbClr val="C0C0C0"/>
                </a:highlight>
              </a:rPr>
              <a:t>Rape is unchanged</a:t>
            </a:r>
          </a:p>
          <a:p>
            <a:pPr>
              <a:spcBef>
                <a:spcPts val="0"/>
              </a:spcBef>
              <a:spcAft>
                <a:spcPts val="0"/>
              </a:spcAft>
            </a:pPr>
            <a:r>
              <a:rPr lang="en-US" dirty="0">
                <a:highlight>
                  <a:srgbClr val="C0C0C0"/>
                </a:highlight>
              </a:rPr>
              <a:t>Robbery decreased by 38.6%</a:t>
            </a:r>
          </a:p>
          <a:p>
            <a:pPr>
              <a:spcBef>
                <a:spcPts val="0"/>
              </a:spcBef>
              <a:spcAft>
                <a:spcPts val="0"/>
              </a:spcAft>
            </a:pPr>
            <a:r>
              <a:rPr lang="en-US" dirty="0">
                <a:highlight>
                  <a:srgbClr val="C0C0C0"/>
                </a:highlight>
              </a:rPr>
              <a:t>Sex crimes increased by 25.6%.</a:t>
            </a:r>
          </a:p>
          <a:p>
            <a:endParaRPr lang="en-US" dirty="0"/>
          </a:p>
        </p:txBody>
      </p:sp>
      <p:pic>
        <p:nvPicPr>
          <p:cNvPr id="3" name="Picture 2">
            <a:extLst>
              <a:ext uri="{FF2B5EF4-FFF2-40B4-BE49-F238E27FC236}">
                <a16:creationId xmlns:a16="http://schemas.microsoft.com/office/drawing/2014/main" id="{C8555552-0FD5-4148-BF6D-2B59C17176E6}"/>
              </a:ext>
            </a:extLst>
          </p:cNvPr>
          <p:cNvPicPr>
            <a:picLocks noChangeAspect="1"/>
          </p:cNvPicPr>
          <p:nvPr/>
        </p:nvPicPr>
        <p:blipFill>
          <a:blip r:embed="rId4"/>
          <a:stretch>
            <a:fillRect/>
          </a:stretch>
        </p:blipFill>
        <p:spPr>
          <a:xfrm>
            <a:off x="1560766" y="1512473"/>
            <a:ext cx="3867268" cy="2874669"/>
          </a:xfrm>
          <a:prstGeom prst="rect">
            <a:avLst/>
          </a:prstGeom>
        </p:spPr>
      </p:pic>
      <p:pic>
        <p:nvPicPr>
          <p:cNvPr id="5" name="Picture 4">
            <a:extLst>
              <a:ext uri="{FF2B5EF4-FFF2-40B4-BE49-F238E27FC236}">
                <a16:creationId xmlns:a16="http://schemas.microsoft.com/office/drawing/2014/main" id="{3B0F9FE6-9135-4FEE-9C95-40913D13360E}"/>
              </a:ext>
            </a:extLst>
          </p:cNvPr>
          <p:cNvPicPr>
            <a:picLocks noChangeAspect="1"/>
          </p:cNvPicPr>
          <p:nvPr/>
        </p:nvPicPr>
        <p:blipFill>
          <a:blip r:embed="rId5"/>
          <a:stretch>
            <a:fillRect/>
          </a:stretch>
        </p:blipFill>
        <p:spPr>
          <a:xfrm>
            <a:off x="5876262" y="1512474"/>
            <a:ext cx="4298116" cy="2874668"/>
          </a:xfrm>
          <a:prstGeom prst="rect">
            <a:avLst/>
          </a:prstGeom>
        </p:spPr>
      </p:pic>
    </p:spTree>
    <p:extLst>
      <p:ext uri="{BB962C8B-B14F-4D97-AF65-F5344CB8AC3E}">
        <p14:creationId xmlns:p14="http://schemas.microsoft.com/office/powerpoint/2010/main" val="1403005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Data Visualization IV: </a:t>
            </a:r>
            <a:r>
              <a:rPr lang="en-US" sz="2000" dirty="0"/>
              <a:t>Premises</a:t>
            </a:r>
          </a:p>
        </p:txBody>
      </p:sp>
      <p:sp>
        <p:nvSpPr>
          <p:cNvPr id="3" name="Content Placeholder 2">
            <a:extLst>
              <a:ext uri="{FF2B5EF4-FFF2-40B4-BE49-F238E27FC236}">
                <a16:creationId xmlns:a16="http://schemas.microsoft.com/office/drawing/2014/main" id="{6747B020-F695-4FC6-9B92-124A9390A15A}"/>
              </a:ext>
            </a:extLst>
          </p:cNvPr>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highlight>
                  <a:srgbClr val="C0C0C0"/>
                </a:highlight>
              </a:rPr>
              <a:t>Most of the premises in public crime complaints happened in the street.</a:t>
            </a:r>
          </a:p>
        </p:txBody>
      </p:sp>
      <p:pic>
        <p:nvPicPr>
          <p:cNvPr id="5" name="Picture 4">
            <a:extLst>
              <a:ext uri="{FF2B5EF4-FFF2-40B4-BE49-F238E27FC236}">
                <a16:creationId xmlns:a16="http://schemas.microsoft.com/office/drawing/2014/main" id="{C3F41D29-41EB-404D-909A-E661ECBAE5AE}"/>
              </a:ext>
            </a:extLst>
          </p:cNvPr>
          <p:cNvPicPr>
            <a:picLocks noChangeAspect="1"/>
          </p:cNvPicPr>
          <p:nvPr/>
        </p:nvPicPr>
        <p:blipFill>
          <a:blip r:embed="rId4"/>
          <a:stretch>
            <a:fillRect/>
          </a:stretch>
        </p:blipFill>
        <p:spPr>
          <a:xfrm>
            <a:off x="1544192" y="1691322"/>
            <a:ext cx="5256057" cy="3295206"/>
          </a:xfrm>
          <a:prstGeom prst="rect">
            <a:avLst/>
          </a:prstGeom>
        </p:spPr>
      </p:pic>
    </p:spTree>
    <p:extLst>
      <p:ext uri="{BB962C8B-B14F-4D97-AF65-F5344CB8AC3E}">
        <p14:creationId xmlns:p14="http://schemas.microsoft.com/office/powerpoint/2010/main" val="2659093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Data Visualization V: </a:t>
            </a:r>
            <a:r>
              <a:rPr lang="en-US" sz="2000" dirty="0"/>
              <a:t>Suspects’ and Victims’ Age Group</a:t>
            </a:r>
          </a:p>
        </p:txBody>
      </p:sp>
      <p:sp>
        <p:nvSpPr>
          <p:cNvPr id="3" name="Content Placeholder 2">
            <a:extLst>
              <a:ext uri="{FF2B5EF4-FFF2-40B4-BE49-F238E27FC236}">
                <a16:creationId xmlns:a16="http://schemas.microsoft.com/office/drawing/2014/main" id="{6747B020-F695-4FC6-9B92-124A9390A15A}"/>
              </a:ext>
            </a:extLst>
          </p:cNvPr>
          <p:cNvSpPr>
            <a:spLocks noGrp="1"/>
          </p:cNvSpPr>
          <p:nvPr>
            <p:ph idx="1"/>
          </p:nvPr>
        </p:nvSpPr>
        <p:spPr/>
        <p:txBody>
          <a:bodyPr numCol="2">
            <a:normAutofit/>
          </a:bodyPr>
          <a:lstStyle/>
          <a:p>
            <a:endParaRPr lang="en-US" dirty="0"/>
          </a:p>
          <a:p>
            <a:endParaRPr lang="en-US" dirty="0"/>
          </a:p>
          <a:p>
            <a:endParaRPr lang="en-US" dirty="0"/>
          </a:p>
          <a:p>
            <a:endParaRPr lang="en-US" dirty="0"/>
          </a:p>
          <a:p>
            <a:endParaRPr lang="en-US" dirty="0"/>
          </a:p>
          <a:p>
            <a:endParaRPr lang="en-US" dirty="0"/>
          </a:p>
          <a:p>
            <a:r>
              <a:rPr lang="en-US" dirty="0">
                <a:highlight>
                  <a:srgbClr val="C0C0C0"/>
                </a:highlight>
              </a:rPr>
              <a:t>Majority of the suspects that were reported were in the age group of 20 – 44.</a:t>
            </a:r>
          </a:p>
          <a:p>
            <a:endParaRPr lang="en-US" dirty="0"/>
          </a:p>
          <a:p>
            <a:endParaRPr lang="en-US" dirty="0"/>
          </a:p>
          <a:p>
            <a:endParaRPr lang="en-US" dirty="0"/>
          </a:p>
          <a:p>
            <a:endParaRPr lang="en-US" dirty="0"/>
          </a:p>
          <a:p>
            <a:endParaRPr lang="en-US" dirty="0"/>
          </a:p>
          <a:p>
            <a:endParaRPr lang="en-US" dirty="0"/>
          </a:p>
          <a:p>
            <a:pPr marL="0" indent="0">
              <a:buNone/>
            </a:pPr>
            <a:endParaRPr lang="en-US" dirty="0"/>
          </a:p>
          <a:p>
            <a:r>
              <a:rPr lang="en-US" dirty="0">
                <a:highlight>
                  <a:srgbClr val="C0C0C0"/>
                </a:highlight>
              </a:rPr>
              <a:t>Majority of the victims that were reported were also in the age group of 20 – 44.</a:t>
            </a:r>
          </a:p>
          <a:p>
            <a:endParaRPr lang="en-US" dirty="0"/>
          </a:p>
        </p:txBody>
      </p:sp>
      <p:pic>
        <p:nvPicPr>
          <p:cNvPr id="4" name="Picture 3">
            <a:extLst>
              <a:ext uri="{FF2B5EF4-FFF2-40B4-BE49-F238E27FC236}">
                <a16:creationId xmlns:a16="http://schemas.microsoft.com/office/drawing/2014/main" id="{8223ECFE-C68F-4DDE-8AC7-79419421FEAC}"/>
              </a:ext>
            </a:extLst>
          </p:cNvPr>
          <p:cNvPicPr>
            <a:picLocks noChangeAspect="1"/>
          </p:cNvPicPr>
          <p:nvPr/>
        </p:nvPicPr>
        <p:blipFill>
          <a:blip r:embed="rId4"/>
          <a:stretch>
            <a:fillRect/>
          </a:stretch>
        </p:blipFill>
        <p:spPr>
          <a:xfrm>
            <a:off x="1476683" y="1828800"/>
            <a:ext cx="3814645" cy="2688008"/>
          </a:xfrm>
          <a:prstGeom prst="rect">
            <a:avLst/>
          </a:prstGeom>
        </p:spPr>
      </p:pic>
      <p:pic>
        <p:nvPicPr>
          <p:cNvPr id="5" name="Picture 4">
            <a:extLst>
              <a:ext uri="{FF2B5EF4-FFF2-40B4-BE49-F238E27FC236}">
                <a16:creationId xmlns:a16="http://schemas.microsoft.com/office/drawing/2014/main" id="{59408E5D-C698-436E-8207-5CEDEAF247CF}"/>
              </a:ext>
            </a:extLst>
          </p:cNvPr>
          <p:cNvPicPr>
            <a:picLocks noChangeAspect="1"/>
          </p:cNvPicPr>
          <p:nvPr/>
        </p:nvPicPr>
        <p:blipFill>
          <a:blip r:embed="rId5"/>
          <a:stretch>
            <a:fillRect/>
          </a:stretch>
        </p:blipFill>
        <p:spPr>
          <a:xfrm>
            <a:off x="6042588" y="1828800"/>
            <a:ext cx="3848030" cy="2688008"/>
          </a:xfrm>
          <a:prstGeom prst="rect">
            <a:avLst/>
          </a:prstGeom>
        </p:spPr>
      </p:pic>
    </p:spTree>
    <p:extLst>
      <p:ext uri="{BB962C8B-B14F-4D97-AF65-F5344CB8AC3E}">
        <p14:creationId xmlns:p14="http://schemas.microsoft.com/office/powerpoint/2010/main" val="330570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Data Visualization V: </a:t>
            </a:r>
            <a:r>
              <a:rPr lang="en-US" sz="2000" dirty="0"/>
              <a:t>Suspects’ and Victims’ Race</a:t>
            </a:r>
          </a:p>
        </p:txBody>
      </p:sp>
      <p:sp>
        <p:nvSpPr>
          <p:cNvPr id="3" name="Content Placeholder 2">
            <a:extLst>
              <a:ext uri="{FF2B5EF4-FFF2-40B4-BE49-F238E27FC236}">
                <a16:creationId xmlns:a16="http://schemas.microsoft.com/office/drawing/2014/main" id="{6747B020-F695-4FC6-9B92-124A9390A15A}"/>
              </a:ext>
            </a:extLst>
          </p:cNvPr>
          <p:cNvSpPr>
            <a:spLocks noGrp="1"/>
          </p:cNvSpPr>
          <p:nvPr>
            <p:ph idx="1"/>
          </p:nvPr>
        </p:nvSpPr>
        <p:spPr/>
        <p:txBody>
          <a:bodyPr numCol="2">
            <a:normAutofit/>
          </a:bodyPr>
          <a:lstStyle/>
          <a:p>
            <a:endParaRPr lang="en-US" dirty="0"/>
          </a:p>
          <a:p>
            <a:endParaRPr lang="en-US" dirty="0"/>
          </a:p>
          <a:p>
            <a:endParaRPr lang="en-US" dirty="0"/>
          </a:p>
          <a:p>
            <a:endParaRPr lang="en-US" dirty="0"/>
          </a:p>
          <a:p>
            <a:endParaRPr lang="en-US" dirty="0"/>
          </a:p>
          <a:p>
            <a:endParaRPr lang="en-US" dirty="0"/>
          </a:p>
          <a:p>
            <a:r>
              <a:rPr lang="en-US" dirty="0">
                <a:highlight>
                  <a:srgbClr val="C0C0C0"/>
                </a:highlight>
              </a:rPr>
              <a:t>Majority of the suspects that were reported were Black</a:t>
            </a:r>
          </a:p>
          <a:p>
            <a:endParaRPr lang="en-US" dirty="0"/>
          </a:p>
          <a:p>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r>
              <a:rPr lang="en-US" dirty="0">
                <a:highlight>
                  <a:srgbClr val="C0C0C0"/>
                </a:highlight>
              </a:rPr>
              <a:t>Majority of the victims that were reported were also Black.</a:t>
            </a:r>
          </a:p>
          <a:p>
            <a:endParaRPr lang="en-US" dirty="0"/>
          </a:p>
        </p:txBody>
      </p:sp>
      <p:pic>
        <p:nvPicPr>
          <p:cNvPr id="6" name="Picture 5">
            <a:extLst>
              <a:ext uri="{FF2B5EF4-FFF2-40B4-BE49-F238E27FC236}">
                <a16:creationId xmlns:a16="http://schemas.microsoft.com/office/drawing/2014/main" id="{49C576D7-607F-4FF5-9C3E-6CDB26E55398}"/>
              </a:ext>
            </a:extLst>
          </p:cNvPr>
          <p:cNvPicPr>
            <a:picLocks noChangeAspect="1"/>
          </p:cNvPicPr>
          <p:nvPr/>
        </p:nvPicPr>
        <p:blipFill>
          <a:blip r:embed="rId4"/>
          <a:stretch>
            <a:fillRect/>
          </a:stretch>
        </p:blipFill>
        <p:spPr>
          <a:xfrm>
            <a:off x="1362647" y="1714336"/>
            <a:ext cx="4004276" cy="2916936"/>
          </a:xfrm>
          <a:prstGeom prst="rect">
            <a:avLst/>
          </a:prstGeom>
        </p:spPr>
      </p:pic>
      <p:pic>
        <p:nvPicPr>
          <p:cNvPr id="7" name="Picture 6">
            <a:extLst>
              <a:ext uri="{FF2B5EF4-FFF2-40B4-BE49-F238E27FC236}">
                <a16:creationId xmlns:a16="http://schemas.microsoft.com/office/drawing/2014/main" id="{5A045974-F8F5-42EF-BB02-89183D5FF1D9}"/>
              </a:ext>
            </a:extLst>
          </p:cNvPr>
          <p:cNvPicPr>
            <a:picLocks noChangeAspect="1"/>
          </p:cNvPicPr>
          <p:nvPr/>
        </p:nvPicPr>
        <p:blipFill>
          <a:blip r:embed="rId5"/>
          <a:stretch>
            <a:fillRect/>
          </a:stretch>
        </p:blipFill>
        <p:spPr>
          <a:xfrm>
            <a:off x="5823395" y="1731071"/>
            <a:ext cx="4134612" cy="2900201"/>
          </a:xfrm>
          <a:prstGeom prst="rect">
            <a:avLst/>
          </a:prstGeom>
        </p:spPr>
      </p:pic>
    </p:spTree>
    <p:extLst>
      <p:ext uri="{BB962C8B-B14F-4D97-AF65-F5344CB8AC3E}">
        <p14:creationId xmlns:p14="http://schemas.microsoft.com/office/powerpoint/2010/main" val="26477539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Data Visualization V: </a:t>
            </a:r>
            <a:r>
              <a:rPr lang="en-US" sz="2000" dirty="0"/>
              <a:t>Suspects’ and Victims’ Sex</a:t>
            </a:r>
          </a:p>
        </p:txBody>
      </p:sp>
      <p:sp>
        <p:nvSpPr>
          <p:cNvPr id="3" name="Content Placeholder 2">
            <a:extLst>
              <a:ext uri="{FF2B5EF4-FFF2-40B4-BE49-F238E27FC236}">
                <a16:creationId xmlns:a16="http://schemas.microsoft.com/office/drawing/2014/main" id="{6747B020-F695-4FC6-9B92-124A9390A15A}"/>
              </a:ext>
            </a:extLst>
          </p:cNvPr>
          <p:cNvSpPr>
            <a:spLocks noGrp="1"/>
          </p:cNvSpPr>
          <p:nvPr>
            <p:ph idx="1"/>
          </p:nvPr>
        </p:nvSpPr>
        <p:spPr/>
        <p:txBody>
          <a:bodyPr numCol="2">
            <a:normAutofit/>
          </a:bodyPr>
          <a:lstStyle/>
          <a:p>
            <a:endParaRPr lang="en-US" dirty="0"/>
          </a:p>
          <a:p>
            <a:endParaRPr lang="en-US" dirty="0"/>
          </a:p>
          <a:p>
            <a:endParaRPr lang="en-US" dirty="0"/>
          </a:p>
          <a:p>
            <a:endParaRPr lang="en-US" dirty="0"/>
          </a:p>
          <a:p>
            <a:endParaRPr lang="en-US" dirty="0"/>
          </a:p>
          <a:p>
            <a:endParaRPr lang="en-US" dirty="0"/>
          </a:p>
          <a:p>
            <a:r>
              <a:rPr lang="en-US" dirty="0">
                <a:highlight>
                  <a:srgbClr val="C0C0C0"/>
                </a:highlight>
              </a:rPr>
              <a:t>There were more than quadrupled male suspects reported than female suspects. </a:t>
            </a:r>
          </a:p>
          <a:p>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r>
              <a:rPr lang="en-US" dirty="0">
                <a:highlight>
                  <a:srgbClr val="C0C0C0"/>
                </a:highlight>
              </a:rPr>
              <a:t>The male and female victims are more normalized.</a:t>
            </a:r>
          </a:p>
          <a:p>
            <a:endParaRPr lang="en-US" dirty="0"/>
          </a:p>
        </p:txBody>
      </p:sp>
      <p:pic>
        <p:nvPicPr>
          <p:cNvPr id="4" name="Picture 3">
            <a:extLst>
              <a:ext uri="{FF2B5EF4-FFF2-40B4-BE49-F238E27FC236}">
                <a16:creationId xmlns:a16="http://schemas.microsoft.com/office/drawing/2014/main" id="{42B40AD5-B712-4C96-AB9A-4F23F4B51FD9}"/>
              </a:ext>
            </a:extLst>
          </p:cNvPr>
          <p:cNvPicPr>
            <a:picLocks noChangeAspect="1"/>
          </p:cNvPicPr>
          <p:nvPr/>
        </p:nvPicPr>
        <p:blipFill>
          <a:blip r:embed="rId4"/>
          <a:stretch>
            <a:fillRect/>
          </a:stretch>
        </p:blipFill>
        <p:spPr>
          <a:xfrm>
            <a:off x="1184340" y="1691322"/>
            <a:ext cx="4134612" cy="2717947"/>
          </a:xfrm>
          <a:prstGeom prst="rect">
            <a:avLst/>
          </a:prstGeom>
        </p:spPr>
      </p:pic>
      <p:pic>
        <p:nvPicPr>
          <p:cNvPr id="5" name="Picture 4">
            <a:extLst>
              <a:ext uri="{FF2B5EF4-FFF2-40B4-BE49-F238E27FC236}">
                <a16:creationId xmlns:a16="http://schemas.microsoft.com/office/drawing/2014/main" id="{CD88D79F-5D74-4902-8B83-91D173316E9F}"/>
              </a:ext>
            </a:extLst>
          </p:cNvPr>
          <p:cNvPicPr>
            <a:picLocks noChangeAspect="1"/>
          </p:cNvPicPr>
          <p:nvPr/>
        </p:nvPicPr>
        <p:blipFill>
          <a:blip r:embed="rId5"/>
          <a:stretch>
            <a:fillRect/>
          </a:stretch>
        </p:blipFill>
        <p:spPr>
          <a:xfrm>
            <a:off x="5800152" y="1727207"/>
            <a:ext cx="3880296" cy="2682061"/>
          </a:xfrm>
          <a:prstGeom prst="rect">
            <a:avLst/>
          </a:prstGeom>
        </p:spPr>
      </p:pic>
    </p:spTree>
    <p:extLst>
      <p:ext uri="{BB962C8B-B14F-4D97-AF65-F5344CB8AC3E}">
        <p14:creationId xmlns:p14="http://schemas.microsoft.com/office/powerpoint/2010/main" val="3037018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Data Visualization V: </a:t>
            </a:r>
            <a:r>
              <a:rPr lang="en-US" sz="2000" dirty="0"/>
              <a:t>Comparing 3 Shifts</a:t>
            </a:r>
          </a:p>
        </p:txBody>
      </p:sp>
      <p:sp>
        <p:nvSpPr>
          <p:cNvPr id="3" name="Content Placeholder 2">
            <a:extLst>
              <a:ext uri="{FF2B5EF4-FFF2-40B4-BE49-F238E27FC236}">
                <a16:creationId xmlns:a16="http://schemas.microsoft.com/office/drawing/2014/main" id="{6747B020-F695-4FC6-9B92-124A9390A15A}"/>
              </a:ext>
            </a:extLst>
          </p:cNvPr>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highlight>
                  <a:srgbClr val="C0C0C0"/>
                </a:highlight>
              </a:rPr>
              <a:t>Time series of the number of public crime complaints during the three shift3. Red: Shift1, Blue: Shift2, Green: Shift3.</a:t>
            </a:r>
          </a:p>
        </p:txBody>
      </p:sp>
      <p:pic>
        <p:nvPicPr>
          <p:cNvPr id="5" name="Picture 4">
            <a:extLst>
              <a:ext uri="{FF2B5EF4-FFF2-40B4-BE49-F238E27FC236}">
                <a16:creationId xmlns:a16="http://schemas.microsoft.com/office/drawing/2014/main" id="{BD16B20C-843C-4133-B097-2997422ABA78}"/>
              </a:ext>
            </a:extLst>
          </p:cNvPr>
          <p:cNvPicPr>
            <a:picLocks noChangeAspect="1"/>
          </p:cNvPicPr>
          <p:nvPr/>
        </p:nvPicPr>
        <p:blipFill>
          <a:blip r:embed="rId4"/>
          <a:stretch>
            <a:fillRect/>
          </a:stretch>
        </p:blipFill>
        <p:spPr>
          <a:xfrm>
            <a:off x="1573911" y="1770888"/>
            <a:ext cx="6131433" cy="3219450"/>
          </a:xfrm>
          <a:prstGeom prst="rect">
            <a:avLst/>
          </a:prstGeom>
        </p:spPr>
      </p:pic>
    </p:spTree>
    <p:extLst>
      <p:ext uri="{BB962C8B-B14F-4D97-AF65-F5344CB8AC3E}">
        <p14:creationId xmlns:p14="http://schemas.microsoft.com/office/powerpoint/2010/main" val="2134539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Heatmap: NYC</a:t>
            </a:r>
          </a:p>
        </p:txBody>
      </p:sp>
      <p:sp>
        <p:nvSpPr>
          <p:cNvPr id="3" name="Rectangle 2">
            <a:extLst>
              <a:ext uri="{FF2B5EF4-FFF2-40B4-BE49-F238E27FC236}">
                <a16:creationId xmlns:a16="http://schemas.microsoft.com/office/drawing/2014/main" id="{BA737CE3-5829-47E0-92CC-D98CBD616802}"/>
              </a:ext>
            </a:extLst>
          </p:cNvPr>
          <p:cNvSpPr/>
          <p:nvPr/>
        </p:nvSpPr>
        <p:spPr>
          <a:xfrm>
            <a:off x="4616131" y="1902919"/>
            <a:ext cx="6096000" cy="1200329"/>
          </a:xfrm>
          <a:prstGeom prst="rect">
            <a:avLst/>
          </a:prstGeom>
        </p:spPr>
        <p:txBody>
          <a:bodyPr>
            <a:spAutoFit/>
          </a:bodyPr>
          <a:lstStyle/>
          <a:p>
            <a:r>
              <a:rPr lang="en-US" dirty="0">
                <a:highlight>
                  <a:srgbClr val="FFFF00"/>
                </a:highlight>
              </a:rPr>
              <a:t>New York City Hotspots: </a:t>
            </a:r>
          </a:p>
          <a:p>
            <a:r>
              <a:rPr lang="en-US" dirty="0">
                <a:highlight>
                  <a:srgbClr val="FFFF00"/>
                </a:highlight>
              </a:rPr>
              <a:t>Lower Manhattan</a:t>
            </a:r>
          </a:p>
          <a:p>
            <a:r>
              <a:rPr lang="en-US" dirty="0">
                <a:highlight>
                  <a:srgbClr val="FFFF00"/>
                </a:highlight>
              </a:rPr>
              <a:t>Upper Manhattan</a:t>
            </a:r>
          </a:p>
          <a:p>
            <a:r>
              <a:rPr lang="en-US" dirty="0">
                <a:highlight>
                  <a:srgbClr val="FFFF00"/>
                </a:highlight>
              </a:rPr>
              <a:t>Lower Left of Bronx</a:t>
            </a:r>
          </a:p>
        </p:txBody>
      </p:sp>
      <p:pic>
        <p:nvPicPr>
          <p:cNvPr id="5" name="Picture 4">
            <a:extLst>
              <a:ext uri="{FF2B5EF4-FFF2-40B4-BE49-F238E27FC236}">
                <a16:creationId xmlns:a16="http://schemas.microsoft.com/office/drawing/2014/main" id="{DCAB02E6-761B-4A4F-B14C-A062C11B0013}"/>
              </a:ext>
            </a:extLst>
          </p:cNvPr>
          <p:cNvPicPr>
            <a:picLocks noChangeAspect="1"/>
          </p:cNvPicPr>
          <p:nvPr/>
        </p:nvPicPr>
        <p:blipFill>
          <a:blip r:embed="rId4"/>
          <a:stretch>
            <a:fillRect/>
          </a:stretch>
        </p:blipFill>
        <p:spPr>
          <a:xfrm>
            <a:off x="95000" y="1759054"/>
            <a:ext cx="4521131" cy="3727345"/>
          </a:xfrm>
          <a:prstGeom prst="rect">
            <a:avLst/>
          </a:prstGeom>
        </p:spPr>
      </p:pic>
      <p:sp>
        <p:nvSpPr>
          <p:cNvPr id="8" name="Content Placeholder 7">
            <a:extLst>
              <a:ext uri="{FF2B5EF4-FFF2-40B4-BE49-F238E27FC236}">
                <a16:creationId xmlns:a16="http://schemas.microsoft.com/office/drawing/2014/main" id="{9A419C52-0FCC-4387-9E62-6D37A2B307F8}"/>
              </a:ext>
            </a:extLst>
          </p:cNvPr>
          <p:cNvSpPr>
            <a:spLocks noGrp="1"/>
          </p:cNvSpPr>
          <p:nvPr>
            <p:ph idx="1"/>
          </p:nvPr>
        </p:nvSpPr>
        <p:spPr>
          <a:xfrm>
            <a:off x="7664131" y="4064000"/>
            <a:ext cx="2455672" cy="1791863"/>
          </a:xfrm>
        </p:spPr>
        <p:txBody>
          <a:bodyPr/>
          <a:lstStyle/>
          <a:p>
            <a:endParaRPr lang="en-US" dirty="0"/>
          </a:p>
        </p:txBody>
      </p:sp>
    </p:spTree>
    <p:extLst>
      <p:ext uri="{BB962C8B-B14F-4D97-AF65-F5344CB8AC3E}">
        <p14:creationId xmlns:p14="http://schemas.microsoft.com/office/powerpoint/2010/main" val="874288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Heatmap: </a:t>
            </a:r>
            <a:r>
              <a:rPr lang="en-US" i="1" dirty="0"/>
              <a:t>Manhattan</a:t>
            </a:r>
          </a:p>
        </p:txBody>
      </p:sp>
      <p:sp>
        <p:nvSpPr>
          <p:cNvPr id="4" name="Content Placeholder 3">
            <a:extLst>
              <a:ext uri="{FF2B5EF4-FFF2-40B4-BE49-F238E27FC236}">
                <a16:creationId xmlns:a16="http://schemas.microsoft.com/office/drawing/2014/main" id="{61DF0BBD-CB98-4524-A2BA-A3C133C991F9}"/>
              </a:ext>
            </a:extLst>
          </p:cNvPr>
          <p:cNvSpPr>
            <a:spLocks noGrp="1"/>
          </p:cNvSpPr>
          <p:nvPr>
            <p:ph idx="1"/>
          </p:nvPr>
        </p:nvSpPr>
        <p:spPr/>
        <p:txBody>
          <a:bodyPr/>
          <a:lstStyle/>
          <a:p>
            <a:endParaRPr lang="en-US" dirty="0"/>
          </a:p>
        </p:txBody>
      </p:sp>
      <p:sp>
        <p:nvSpPr>
          <p:cNvPr id="3" name="Rectangle 2">
            <a:extLst>
              <a:ext uri="{FF2B5EF4-FFF2-40B4-BE49-F238E27FC236}">
                <a16:creationId xmlns:a16="http://schemas.microsoft.com/office/drawing/2014/main" id="{827C7602-FE24-4434-AAF4-B958B2BAD949}"/>
              </a:ext>
            </a:extLst>
          </p:cNvPr>
          <p:cNvSpPr/>
          <p:nvPr/>
        </p:nvSpPr>
        <p:spPr>
          <a:xfrm>
            <a:off x="5364480" y="1828800"/>
            <a:ext cx="6096000" cy="1477328"/>
          </a:xfrm>
          <a:prstGeom prst="rect">
            <a:avLst/>
          </a:prstGeom>
        </p:spPr>
        <p:txBody>
          <a:bodyPr>
            <a:spAutoFit/>
          </a:bodyPr>
          <a:lstStyle/>
          <a:p>
            <a:r>
              <a:rPr lang="en-US" dirty="0">
                <a:highlight>
                  <a:srgbClr val="FFFF00"/>
                </a:highlight>
              </a:rPr>
              <a:t>Manhattan Hotspots: </a:t>
            </a:r>
          </a:p>
          <a:p>
            <a:r>
              <a:rPr lang="en-US" dirty="0">
                <a:highlight>
                  <a:srgbClr val="FFFF00"/>
                </a:highlight>
              </a:rPr>
              <a:t>Between Hell's Kitchen </a:t>
            </a:r>
          </a:p>
          <a:p>
            <a:r>
              <a:rPr lang="en-US" dirty="0">
                <a:highlight>
                  <a:srgbClr val="FFFF00"/>
                </a:highlight>
              </a:rPr>
              <a:t>Midtown </a:t>
            </a:r>
          </a:p>
          <a:p>
            <a:r>
              <a:rPr lang="en-US" dirty="0">
                <a:highlight>
                  <a:srgbClr val="FFFF00"/>
                </a:highlight>
              </a:rPr>
              <a:t>Harlem </a:t>
            </a:r>
          </a:p>
          <a:p>
            <a:r>
              <a:rPr lang="en-US" dirty="0">
                <a:highlight>
                  <a:srgbClr val="FFFF00"/>
                </a:highlight>
              </a:rPr>
              <a:t>Upper Manhattan.</a:t>
            </a:r>
          </a:p>
        </p:txBody>
      </p:sp>
      <p:pic>
        <p:nvPicPr>
          <p:cNvPr id="6" name="Picture 5">
            <a:extLst>
              <a:ext uri="{FF2B5EF4-FFF2-40B4-BE49-F238E27FC236}">
                <a16:creationId xmlns:a16="http://schemas.microsoft.com/office/drawing/2014/main" id="{9DE211D5-9D4E-4DE5-990F-8EF7934B90AA}"/>
              </a:ext>
            </a:extLst>
          </p:cNvPr>
          <p:cNvPicPr>
            <a:picLocks noChangeAspect="1"/>
          </p:cNvPicPr>
          <p:nvPr/>
        </p:nvPicPr>
        <p:blipFill>
          <a:blip r:embed="rId4"/>
          <a:stretch>
            <a:fillRect/>
          </a:stretch>
        </p:blipFill>
        <p:spPr>
          <a:xfrm>
            <a:off x="519620" y="1828800"/>
            <a:ext cx="4905424" cy="4159145"/>
          </a:xfrm>
          <a:prstGeom prst="rect">
            <a:avLst/>
          </a:prstGeom>
        </p:spPr>
      </p:pic>
    </p:spTree>
    <p:extLst>
      <p:ext uri="{BB962C8B-B14F-4D97-AF65-F5344CB8AC3E}">
        <p14:creationId xmlns:p14="http://schemas.microsoft.com/office/powerpoint/2010/main" val="853846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Purpose</a:t>
            </a:r>
          </a:p>
        </p:txBody>
      </p:sp>
      <p:sp>
        <p:nvSpPr>
          <p:cNvPr id="3" name="Content Placeholder 2">
            <a:extLst>
              <a:ext uri="{FF2B5EF4-FFF2-40B4-BE49-F238E27FC236}">
                <a16:creationId xmlns:a16="http://schemas.microsoft.com/office/drawing/2014/main" id="{6747B020-F695-4FC6-9B92-124A9390A15A}"/>
              </a:ext>
            </a:extLst>
          </p:cNvPr>
          <p:cNvSpPr>
            <a:spLocks noGrp="1"/>
          </p:cNvSpPr>
          <p:nvPr>
            <p:ph idx="1"/>
          </p:nvPr>
        </p:nvSpPr>
        <p:spPr/>
        <p:txBody>
          <a:bodyPr/>
          <a:lstStyle/>
          <a:p>
            <a:pPr marL="0" indent="0">
              <a:buNone/>
            </a:pPr>
            <a:r>
              <a:rPr lang="en-US" dirty="0"/>
              <a:t>The purpose of this project:</a:t>
            </a:r>
          </a:p>
          <a:p>
            <a:endParaRPr lang="en-US" dirty="0"/>
          </a:p>
          <a:p>
            <a:r>
              <a:rPr lang="en-US" dirty="0"/>
              <a:t>Identify the hotspots of public offenses from the past crime reports.</a:t>
            </a:r>
          </a:p>
          <a:p>
            <a:endParaRPr lang="en-US" dirty="0"/>
          </a:p>
          <a:p>
            <a:r>
              <a:rPr lang="en-US" dirty="0"/>
              <a:t>Bring cautions to the locals and tourists</a:t>
            </a:r>
          </a:p>
          <a:p>
            <a:endParaRPr lang="en-US" dirty="0"/>
          </a:p>
          <a:p>
            <a:r>
              <a:rPr lang="en-US" dirty="0">
                <a:highlight>
                  <a:srgbClr val="C0C0C0"/>
                </a:highlight>
              </a:rPr>
              <a:t>Provide information to the police force, in order for them to determine and adjust the number of police on duty to patrol in a certain area and certain days.</a:t>
            </a:r>
          </a:p>
        </p:txBody>
      </p:sp>
    </p:spTree>
    <p:extLst>
      <p:ext uri="{BB962C8B-B14F-4D97-AF65-F5344CB8AC3E}">
        <p14:creationId xmlns:p14="http://schemas.microsoft.com/office/powerpoint/2010/main" val="2728040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Heatmap: </a:t>
            </a:r>
            <a:r>
              <a:rPr lang="en-US" i="1" dirty="0"/>
              <a:t>Manhattan Shifts</a:t>
            </a:r>
          </a:p>
        </p:txBody>
      </p:sp>
      <p:sp>
        <p:nvSpPr>
          <p:cNvPr id="4" name="Rectangle 3">
            <a:extLst>
              <a:ext uri="{FF2B5EF4-FFF2-40B4-BE49-F238E27FC236}">
                <a16:creationId xmlns:a16="http://schemas.microsoft.com/office/drawing/2014/main" id="{1690331F-0C33-4D61-95CD-4B20A549D80A}"/>
              </a:ext>
            </a:extLst>
          </p:cNvPr>
          <p:cNvSpPr/>
          <p:nvPr/>
        </p:nvSpPr>
        <p:spPr>
          <a:xfrm>
            <a:off x="700322" y="5005029"/>
            <a:ext cx="3195215" cy="769441"/>
          </a:xfrm>
          <a:prstGeom prst="rect">
            <a:avLst/>
          </a:prstGeom>
        </p:spPr>
        <p:txBody>
          <a:bodyPr wrap="square">
            <a:spAutoFit/>
          </a:bodyPr>
          <a:lstStyle/>
          <a:p>
            <a:r>
              <a:rPr lang="en-US" sz="1100" dirty="0">
                <a:highlight>
                  <a:srgbClr val="FFFF00"/>
                </a:highlight>
              </a:rPr>
              <a:t>Manhattan During Shift 1 Hotspots: </a:t>
            </a:r>
          </a:p>
          <a:p>
            <a:r>
              <a:rPr lang="en-US" sz="1100" dirty="0">
                <a:highlight>
                  <a:srgbClr val="FFFF00"/>
                </a:highlight>
              </a:rPr>
              <a:t>Between Hell's Kitchen and Midtown</a:t>
            </a:r>
          </a:p>
          <a:p>
            <a:r>
              <a:rPr lang="en-US" sz="1100" dirty="0">
                <a:highlight>
                  <a:srgbClr val="FFFF00"/>
                </a:highlight>
              </a:rPr>
              <a:t>Lower Manhattan (Greenwich Village and Bowery).</a:t>
            </a:r>
          </a:p>
        </p:txBody>
      </p:sp>
      <p:sp>
        <p:nvSpPr>
          <p:cNvPr id="5" name="Rectangle 4">
            <a:extLst>
              <a:ext uri="{FF2B5EF4-FFF2-40B4-BE49-F238E27FC236}">
                <a16:creationId xmlns:a16="http://schemas.microsoft.com/office/drawing/2014/main" id="{27456EA0-5A1A-4BD8-8D54-5567A08A146D}"/>
              </a:ext>
            </a:extLst>
          </p:cNvPr>
          <p:cNvSpPr/>
          <p:nvPr/>
        </p:nvSpPr>
        <p:spPr>
          <a:xfrm>
            <a:off x="4284134" y="4987481"/>
            <a:ext cx="3879619" cy="769441"/>
          </a:xfrm>
          <a:prstGeom prst="rect">
            <a:avLst/>
          </a:prstGeom>
        </p:spPr>
        <p:txBody>
          <a:bodyPr wrap="square">
            <a:spAutoFit/>
          </a:bodyPr>
          <a:lstStyle/>
          <a:p>
            <a:r>
              <a:rPr lang="en-US" sz="1100" dirty="0">
                <a:highlight>
                  <a:srgbClr val="FFFF00"/>
                </a:highlight>
              </a:rPr>
              <a:t>Manhattan During Shift 2 Hotspots: </a:t>
            </a:r>
          </a:p>
          <a:p>
            <a:r>
              <a:rPr lang="en-US" sz="1100" dirty="0">
                <a:highlight>
                  <a:srgbClr val="FFFF00"/>
                </a:highlight>
              </a:rPr>
              <a:t>Between Hell's Kitchen and Midtown</a:t>
            </a:r>
          </a:p>
          <a:p>
            <a:r>
              <a:rPr lang="en-US" sz="1100" dirty="0">
                <a:highlight>
                  <a:srgbClr val="FFFF00"/>
                </a:highlight>
              </a:rPr>
              <a:t>East Village</a:t>
            </a:r>
          </a:p>
          <a:p>
            <a:r>
              <a:rPr lang="en-US" sz="1100" dirty="0">
                <a:highlight>
                  <a:srgbClr val="FFFF00"/>
                </a:highlight>
              </a:rPr>
              <a:t>Between Harlem and East Harlem.</a:t>
            </a:r>
          </a:p>
        </p:txBody>
      </p:sp>
      <p:sp>
        <p:nvSpPr>
          <p:cNvPr id="8" name="Rectangle 7">
            <a:extLst>
              <a:ext uri="{FF2B5EF4-FFF2-40B4-BE49-F238E27FC236}">
                <a16:creationId xmlns:a16="http://schemas.microsoft.com/office/drawing/2014/main" id="{E851270E-7888-4E39-B7CF-AEB1A957123C}"/>
              </a:ext>
            </a:extLst>
          </p:cNvPr>
          <p:cNvSpPr/>
          <p:nvPr/>
        </p:nvSpPr>
        <p:spPr>
          <a:xfrm>
            <a:off x="7892819" y="5005029"/>
            <a:ext cx="3459626" cy="600164"/>
          </a:xfrm>
          <a:prstGeom prst="rect">
            <a:avLst/>
          </a:prstGeom>
        </p:spPr>
        <p:txBody>
          <a:bodyPr wrap="square">
            <a:spAutoFit/>
          </a:bodyPr>
          <a:lstStyle/>
          <a:p>
            <a:r>
              <a:rPr lang="en-US" sz="1100" dirty="0">
                <a:highlight>
                  <a:srgbClr val="FFFF00"/>
                </a:highlight>
              </a:rPr>
              <a:t>Manhattan During Shift 3 Hotspots: </a:t>
            </a:r>
          </a:p>
          <a:p>
            <a:r>
              <a:rPr lang="en-US" sz="1100" dirty="0">
                <a:highlight>
                  <a:srgbClr val="FFFF00"/>
                </a:highlight>
              </a:rPr>
              <a:t>Between Hell's Kitchen and Midtown </a:t>
            </a:r>
          </a:p>
          <a:p>
            <a:r>
              <a:rPr lang="en-US" sz="1100" dirty="0">
                <a:highlight>
                  <a:srgbClr val="FFFF00"/>
                </a:highlight>
              </a:rPr>
              <a:t>Between Harlem and East Harlem.</a:t>
            </a:r>
          </a:p>
        </p:txBody>
      </p:sp>
      <p:pic>
        <p:nvPicPr>
          <p:cNvPr id="9" name="Picture 8">
            <a:extLst>
              <a:ext uri="{FF2B5EF4-FFF2-40B4-BE49-F238E27FC236}">
                <a16:creationId xmlns:a16="http://schemas.microsoft.com/office/drawing/2014/main" id="{A1E0725A-1B76-4422-AD61-69E6ECB2DB0D}"/>
              </a:ext>
            </a:extLst>
          </p:cNvPr>
          <p:cNvPicPr>
            <a:picLocks noChangeAspect="1"/>
          </p:cNvPicPr>
          <p:nvPr/>
        </p:nvPicPr>
        <p:blipFill>
          <a:blip r:embed="rId4"/>
          <a:stretch>
            <a:fillRect/>
          </a:stretch>
        </p:blipFill>
        <p:spPr>
          <a:xfrm>
            <a:off x="368022" y="1821033"/>
            <a:ext cx="3467106" cy="3116962"/>
          </a:xfrm>
          <a:prstGeom prst="rect">
            <a:avLst/>
          </a:prstGeom>
        </p:spPr>
      </p:pic>
      <p:pic>
        <p:nvPicPr>
          <p:cNvPr id="10" name="Picture 9">
            <a:extLst>
              <a:ext uri="{FF2B5EF4-FFF2-40B4-BE49-F238E27FC236}">
                <a16:creationId xmlns:a16="http://schemas.microsoft.com/office/drawing/2014/main" id="{1E3A5FF0-7420-42B6-BA25-93ECA815C1E1}"/>
              </a:ext>
            </a:extLst>
          </p:cNvPr>
          <p:cNvPicPr>
            <a:picLocks noChangeAspect="1"/>
          </p:cNvPicPr>
          <p:nvPr/>
        </p:nvPicPr>
        <p:blipFill>
          <a:blip r:embed="rId5"/>
          <a:stretch>
            <a:fillRect/>
          </a:stretch>
        </p:blipFill>
        <p:spPr>
          <a:xfrm>
            <a:off x="3835129" y="1842111"/>
            <a:ext cx="3775714" cy="3124729"/>
          </a:xfrm>
          <a:prstGeom prst="rect">
            <a:avLst/>
          </a:prstGeom>
        </p:spPr>
      </p:pic>
      <p:sp>
        <p:nvSpPr>
          <p:cNvPr id="12" name="Content Placeholder 11">
            <a:extLst>
              <a:ext uri="{FF2B5EF4-FFF2-40B4-BE49-F238E27FC236}">
                <a16:creationId xmlns:a16="http://schemas.microsoft.com/office/drawing/2014/main" id="{B36163B9-5CE7-424B-8F46-C068E9A525FA}"/>
              </a:ext>
            </a:extLst>
          </p:cNvPr>
          <p:cNvSpPr>
            <a:spLocks noGrp="1"/>
          </p:cNvSpPr>
          <p:nvPr>
            <p:ph idx="1"/>
          </p:nvPr>
        </p:nvSpPr>
        <p:spPr>
          <a:xfrm>
            <a:off x="1261872" y="228282"/>
            <a:ext cx="990261" cy="406719"/>
          </a:xfrm>
        </p:spPr>
        <p:txBody>
          <a:bodyPr/>
          <a:lstStyle/>
          <a:p>
            <a:endParaRPr lang="en-US" dirty="0"/>
          </a:p>
        </p:txBody>
      </p:sp>
      <p:pic>
        <p:nvPicPr>
          <p:cNvPr id="13" name="Picture 12">
            <a:extLst>
              <a:ext uri="{FF2B5EF4-FFF2-40B4-BE49-F238E27FC236}">
                <a16:creationId xmlns:a16="http://schemas.microsoft.com/office/drawing/2014/main" id="{78566D36-679B-48E5-AE59-5BE3CD5DA209}"/>
              </a:ext>
            </a:extLst>
          </p:cNvPr>
          <p:cNvPicPr>
            <a:picLocks noChangeAspect="1"/>
          </p:cNvPicPr>
          <p:nvPr/>
        </p:nvPicPr>
        <p:blipFill>
          <a:blip r:embed="rId6"/>
          <a:stretch>
            <a:fillRect/>
          </a:stretch>
        </p:blipFill>
        <p:spPr>
          <a:xfrm>
            <a:off x="7610842" y="1828800"/>
            <a:ext cx="3575173" cy="3201437"/>
          </a:xfrm>
          <a:prstGeom prst="rect">
            <a:avLst/>
          </a:prstGeom>
        </p:spPr>
      </p:pic>
    </p:spTree>
    <p:extLst>
      <p:ext uri="{BB962C8B-B14F-4D97-AF65-F5344CB8AC3E}">
        <p14:creationId xmlns:p14="http://schemas.microsoft.com/office/powerpoint/2010/main" val="1803498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Heatmap: </a:t>
            </a:r>
            <a:r>
              <a:rPr lang="en-US" i="1" dirty="0"/>
              <a:t>Brooklyn</a:t>
            </a:r>
          </a:p>
        </p:txBody>
      </p:sp>
      <p:sp>
        <p:nvSpPr>
          <p:cNvPr id="4" name="Rectangle 3">
            <a:extLst>
              <a:ext uri="{FF2B5EF4-FFF2-40B4-BE49-F238E27FC236}">
                <a16:creationId xmlns:a16="http://schemas.microsoft.com/office/drawing/2014/main" id="{FA99855C-7C97-4D8E-B9DC-965BF43339DA}"/>
              </a:ext>
            </a:extLst>
          </p:cNvPr>
          <p:cNvSpPr/>
          <p:nvPr/>
        </p:nvSpPr>
        <p:spPr>
          <a:xfrm>
            <a:off x="6096000" y="1775675"/>
            <a:ext cx="4749800" cy="1077218"/>
          </a:xfrm>
          <a:prstGeom prst="rect">
            <a:avLst/>
          </a:prstGeom>
        </p:spPr>
        <p:txBody>
          <a:bodyPr wrap="square">
            <a:spAutoFit/>
          </a:bodyPr>
          <a:lstStyle/>
          <a:p>
            <a:r>
              <a:rPr lang="en-US" sz="1600" dirty="0">
                <a:highlight>
                  <a:srgbClr val="FFFF00"/>
                </a:highlight>
              </a:rPr>
              <a:t>Brooklyn Hotspots: </a:t>
            </a:r>
          </a:p>
          <a:p>
            <a:r>
              <a:rPr lang="en-US" sz="1600" dirty="0">
                <a:highlight>
                  <a:srgbClr val="FFFF00"/>
                </a:highlight>
              </a:rPr>
              <a:t>Everywhere in the middle of Brooklyn Height</a:t>
            </a:r>
          </a:p>
          <a:p>
            <a:r>
              <a:rPr lang="en-US" sz="1600" dirty="0">
                <a:highlight>
                  <a:srgbClr val="FFFF00"/>
                </a:highlight>
              </a:rPr>
              <a:t>Flatbush </a:t>
            </a:r>
            <a:r>
              <a:rPr lang="en-US" sz="1600" dirty="0" err="1">
                <a:highlight>
                  <a:srgbClr val="FFFF00"/>
                </a:highlight>
              </a:rPr>
              <a:t>Ditmas</a:t>
            </a:r>
            <a:r>
              <a:rPr lang="en-US" sz="1600" dirty="0">
                <a:highlight>
                  <a:srgbClr val="FFFF00"/>
                </a:highlight>
              </a:rPr>
              <a:t> Park </a:t>
            </a:r>
          </a:p>
          <a:p>
            <a:r>
              <a:rPr lang="en-US" sz="1600" dirty="0">
                <a:highlight>
                  <a:srgbClr val="FFFF00"/>
                </a:highlight>
              </a:rPr>
              <a:t>Highlands Park.</a:t>
            </a:r>
          </a:p>
        </p:txBody>
      </p:sp>
      <p:pic>
        <p:nvPicPr>
          <p:cNvPr id="5" name="Picture 4">
            <a:extLst>
              <a:ext uri="{FF2B5EF4-FFF2-40B4-BE49-F238E27FC236}">
                <a16:creationId xmlns:a16="http://schemas.microsoft.com/office/drawing/2014/main" id="{B2BC2626-8C7A-4890-9E24-95251A3A0CBE}"/>
              </a:ext>
            </a:extLst>
          </p:cNvPr>
          <p:cNvPicPr>
            <a:picLocks noChangeAspect="1"/>
          </p:cNvPicPr>
          <p:nvPr/>
        </p:nvPicPr>
        <p:blipFill>
          <a:blip r:embed="rId4"/>
          <a:stretch>
            <a:fillRect/>
          </a:stretch>
        </p:blipFill>
        <p:spPr>
          <a:xfrm>
            <a:off x="1143000" y="1828800"/>
            <a:ext cx="4953000" cy="4191000"/>
          </a:xfrm>
          <a:prstGeom prst="rect">
            <a:avLst/>
          </a:prstGeom>
        </p:spPr>
      </p:pic>
      <p:sp>
        <p:nvSpPr>
          <p:cNvPr id="7" name="Content Placeholder 6">
            <a:extLst>
              <a:ext uri="{FF2B5EF4-FFF2-40B4-BE49-F238E27FC236}">
                <a16:creationId xmlns:a16="http://schemas.microsoft.com/office/drawing/2014/main" id="{53B7D508-F8C6-4541-B5CD-D4D6F83B04C2}"/>
              </a:ext>
            </a:extLst>
          </p:cNvPr>
          <p:cNvSpPr>
            <a:spLocks noGrp="1"/>
          </p:cNvSpPr>
          <p:nvPr>
            <p:ph idx="1"/>
          </p:nvPr>
        </p:nvSpPr>
        <p:spPr>
          <a:xfrm flipH="1">
            <a:off x="1360087" y="677225"/>
            <a:ext cx="45719" cy="160976"/>
          </a:xfrm>
        </p:spPr>
        <p:txBody>
          <a:bodyPr>
            <a:normAutofit fontScale="32500" lnSpcReduction="20000"/>
          </a:bodyPr>
          <a:lstStyle/>
          <a:p>
            <a:endParaRPr lang="en-US" dirty="0"/>
          </a:p>
        </p:txBody>
      </p:sp>
    </p:spTree>
    <p:extLst>
      <p:ext uri="{BB962C8B-B14F-4D97-AF65-F5344CB8AC3E}">
        <p14:creationId xmlns:p14="http://schemas.microsoft.com/office/powerpoint/2010/main" val="37167110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Heatmap: </a:t>
            </a:r>
            <a:r>
              <a:rPr lang="en-US" i="1" dirty="0"/>
              <a:t>Brooklyn Shifts</a:t>
            </a:r>
          </a:p>
        </p:txBody>
      </p:sp>
      <p:sp>
        <p:nvSpPr>
          <p:cNvPr id="10" name="Content Placeholder 9">
            <a:extLst>
              <a:ext uri="{FF2B5EF4-FFF2-40B4-BE49-F238E27FC236}">
                <a16:creationId xmlns:a16="http://schemas.microsoft.com/office/drawing/2014/main" id="{4875F07A-6784-444E-BCCE-6E4A72322E14}"/>
              </a:ext>
            </a:extLst>
          </p:cNvPr>
          <p:cNvSpPr>
            <a:spLocks noGrp="1"/>
          </p:cNvSpPr>
          <p:nvPr>
            <p:ph idx="1"/>
          </p:nvPr>
        </p:nvSpPr>
        <p:spPr>
          <a:xfrm flipV="1">
            <a:off x="1024099" y="533400"/>
            <a:ext cx="1490501" cy="965591"/>
          </a:xfrm>
        </p:spPr>
        <p:txBody>
          <a:bodyPr/>
          <a:lstStyle/>
          <a:p>
            <a:endParaRPr lang="en-US" dirty="0"/>
          </a:p>
        </p:txBody>
      </p:sp>
      <p:sp>
        <p:nvSpPr>
          <p:cNvPr id="3" name="Rectangle 2">
            <a:extLst>
              <a:ext uri="{FF2B5EF4-FFF2-40B4-BE49-F238E27FC236}">
                <a16:creationId xmlns:a16="http://schemas.microsoft.com/office/drawing/2014/main" id="{34C75702-AA3B-4D49-A120-8AB34F9926C5}"/>
              </a:ext>
            </a:extLst>
          </p:cNvPr>
          <p:cNvSpPr/>
          <p:nvPr/>
        </p:nvSpPr>
        <p:spPr>
          <a:xfrm>
            <a:off x="523198" y="4830747"/>
            <a:ext cx="3097826" cy="600164"/>
          </a:xfrm>
          <a:prstGeom prst="rect">
            <a:avLst/>
          </a:prstGeom>
        </p:spPr>
        <p:txBody>
          <a:bodyPr wrap="square">
            <a:spAutoFit/>
          </a:bodyPr>
          <a:lstStyle/>
          <a:p>
            <a:r>
              <a:rPr lang="en-US" sz="1100" dirty="0">
                <a:highlight>
                  <a:srgbClr val="FFFF00"/>
                </a:highlight>
              </a:rPr>
              <a:t>Brooklyn During Shift 1 Hotspots:</a:t>
            </a:r>
          </a:p>
          <a:p>
            <a:r>
              <a:rPr lang="en-US" sz="1100" dirty="0">
                <a:highlight>
                  <a:srgbClr val="FFFF00"/>
                </a:highlight>
              </a:rPr>
              <a:t>Sunset Park</a:t>
            </a:r>
          </a:p>
          <a:p>
            <a:r>
              <a:rPr lang="en-US" sz="1100" dirty="0">
                <a:highlight>
                  <a:srgbClr val="FFFF00"/>
                </a:highlight>
              </a:rPr>
              <a:t>Upper half of Brooklyn.</a:t>
            </a:r>
          </a:p>
        </p:txBody>
      </p:sp>
      <p:sp>
        <p:nvSpPr>
          <p:cNvPr id="6" name="Rectangle 5">
            <a:extLst>
              <a:ext uri="{FF2B5EF4-FFF2-40B4-BE49-F238E27FC236}">
                <a16:creationId xmlns:a16="http://schemas.microsoft.com/office/drawing/2014/main" id="{71FCD6D0-753F-42F3-8705-4AAEE56EF304}"/>
              </a:ext>
            </a:extLst>
          </p:cNvPr>
          <p:cNvSpPr/>
          <p:nvPr/>
        </p:nvSpPr>
        <p:spPr>
          <a:xfrm>
            <a:off x="4152247" y="4830747"/>
            <a:ext cx="2456122" cy="430887"/>
          </a:xfrm>
          <a:prstGeom prst="rect">
            <a:avLst/>
          </a:prstGeom>
        </p:spPr>
        <p:txBody>
          <a:bodyPr wrap="none">
            <a:spAutoFit/>
          </a:bodyPr>
          <a:lstStyle/>
          <a:p>
            <a:r>
              <a:rPr lang="en-US" sz="1100" dirty="0">
                <a:highlight>
                  <a:srgbClr val="FFFF00"/>
                </a:highlight>
              </a:rPr>
              <a:t>Brooklyn During Shift 2 Hotspots: </a:t>
            </a:r>
          </a:p>
          <a:p>
            <a:r>
              <a:rPr lang="en-US" sz="1100" dirty="0">
                <a:highlight>
                  <a:srgbClr val="FFFF00"/>
                </a:highlight>
              </a:rPr>
              <a:t>Brooklyn Heights.</a:t>
            </a:r>
          </a:p>
        </p:txBody>
      </p:sp>
      <p:sp>
        <p:nvSpPr>
          <p:cNvPr id="7" name="Rectangle 6">
            <a:extLst>
              <a:ext uri="{FF2B5EF4-FFF2-40B4-BE49-F238E27FC236}">
                <a16:creationId xmlns:a16="http://schemas.microsoft.com/office/drawing/2014/main" id="{6778EBEF-7014-4848-9A81-B0C705011A4E}"/>
              </a:ext>
            </a:extLst>
          </p:cNvPr>
          <p:cNvSpPr/>
          <p:nvPr/>
        </p:nvSpPr>
        <p:spPr>
          <a:xfrm>
            <a:off x="7357306" y="4830747"/>
            <a:ext cx="4188823" cy="430887"/>
          </a:xfrm>
          <a:prstGeom prst="rect">
            <a:avLst/>
          </a:prstGeom>
        </p:spPr>
        <p:txBody>
          <a:bodyPr wrap="square">
            <a:spAutoFit/>
          </a:bodyPr>
          <a:lstStyle/>
          <a:p>
            <a:r>
              <a:rPr lang="en-US" sz="1100" dirty="0">
                <a:highlight>
                  <a:srgbClr val="FFFF00"/>
                </a:highlight>
              </a:rPr>
              <a:t>Brooklyn During Shift 3 Hotspots: </a:t>
            </a:r>
          </a:p>
          <a:p>
            <a:r>
              <a:rPr lang="en-US" sz="1100" dirty="0">
                <a:highlight>
                  <a:srgbClr val="FFFF00"/>
                </a:highlight>
              </a:rPr>
              <a:t>Upper half of Brooklyn.</a:t>
            </a:r>
          </a:p>
        </p:txBody>
      </p:sp>
      <p:pic>
        <p:nvPicPr>
          <p:cNvPr id="9" name="Picture 8">
            <a:extLst>
              <a:ext uri="{FF2B5EF4-FFF2-40B4-BE49-F238E27FC236}">
                <a16:creationId xmlns:a16="http://schemas.microsoft.com/office/drawing/2014/main" id="{AA1DF002-1152-4FEB-8828-122E9D8B9443}"/>
              </a:ext>
            </a:extLst>
          </p:cNvPr>
          <p:cNvPicPr>
            <a:picLocks noChangeAspect="1"/>
          </p:cNvPicPr>
          <p:nvPr/>
        </p:nvPicPr>
        <p:blipFill>
          <a:blip r:embed="rId4"/>
          <a:stretch>
            <a:fillRect/>
          </a:stretch>
        </p:blipFill>
        <p:spPr>
          <a:xfrm>
            <a:off x="234647" y="1774950"/>
            <a:ext cx="3372279" cy="2918319"/>
          </a:xfrm>
          <a:prstGeom prst="rect">
            <a:avLst/>
          </a:prstGeom>
        </p:spPr>
      </p:pic>
      <p:pic>
        <p:nvPicPr>
          <p:cNvPr id="11" name="Picture 10">
            <a:extLst>
              <a:ext uri="{FF2B5EF4-FFF2-40B4-BE49-F238E27FC236}">
                <a16:creationId xmlns:a16="http://schemas.microsoft.com/office/drawing/2014/main" id="{4E5B8CA4-C69C-4DDA-AD6B-3FB3D86B8908}"/>
              </a:ext>
            </a:extLst>
          </p:cNvPr>
          <p:cNvPicPr>
            <a:picLocks noChangeAspect="1"/>
          </p:cNvPicPr>
          <p:nvPr/>
        </p:nvPicPr>
        <p:blipFill>
          <a:blip r:embed="rId5"/>
          <a:stretch>
            <a:fillRect/>
          </a:stretch>
        </p:blipFill>
        <p:spPr>
          <a:xfrm>
            <a:off x="3606926" y="1774950"/>
            <a:ext cx="3429706" cy="2918319"/>
          </a:xfrm>
          <a:prstGeom prst="rect">
            <a:avLst/>
          </a:prstGeom>
        </p:spPr>
      </p:pic>
      <p:pic>
        <p:nvPicPr>
          <p:cNvPr id="12" name="Picture 11">
            <a:extLst>
              <a:ext uri="{FF2B5EF4-FFF2-40B4-BE49-F238E27FC236}">
                <a16:creationId xmlns:a16="http://schemas.microsoft.com/office/drawing/2014/main" id="{E1171327-3ABF-4BDD-BACD-EA4B5FEA09F9}"/>
              </a:ext>
            </a:extLst>
          </p:cNvPr>
          <p:cNvPicPr>
            <a:picLocks noChangeAspect="1"/>
          </p:cNvPicPr>
          <p:nvPr/>
        </p:nvPicPr>
        <p:blipFill>
          <a:blip r:embed="rId6"/>
          <a:stretch>
            <a:fillRect/>
          </a:stretch>
        </p:blipFill>
        <p:spPr>
          <a:xfrm>
            <a:off x="7036632" y="1784370"/>
            <a:ext cx="3429707" cy="2899478"/>
          </a:xfrm>
          <a:prstGeom prst="rect">
            <a:avLst/>
          </a:prstGeom>
        </p:spPr>
      </p:pic>
    </p:spTree>
    <p:extLst>
      <p:ext uri="{BB962C8B-B14F-4D97-AF65-F5344CB8AC3E}">
        <p14:creationId xmlns:p14="http://schemas.microsoft.com/office/powerpoint/2010/main" val="5357554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Heatmap: </a:t>
            </a:r>
            <a:r>
              <a:rPr lang="en-US" i="1" dirty="0"/>
              <a:t>Bronx</a:t>
            </a:r>
          </a:p>
        </p:txBody>
      </p:sp>
      <p:sp>
        <p:nvSpPr>
          <p:cNvPr id="5" name="Content Placeholder 4">
            <a:extLst>
              <a:ext uri="{FF2B5EF4-FFF2-40B4-BE49-F238E27FC236}">
                <a16:creationId xmlns:a16="http://schemas.microsoft.com/office/drawing/2014/main" id="{DBFA8A0F-A7E1-41B1-AB3B-99652932079D}"/>
              </a:ext>
            </a:extLst>
          </p:cNvPr>
          <p:cNvSpPr>
            <a:spLocks noGrp="1"/>
          </p:cNvSpPr>
          <p:nvPr>
            <p:ph idx="1"/>
          </p:nvPr>
        </p:nvSpPr>
        <p:spPr/>
        <p:txBody>
          <a:bodyPr/>
          <a:lstStyle/>
          <a:p>
            <a:endParaRPr lang="en-US" dirty="0"/>
          </a:p>
        </p:txBody>
      </p:sp>
      <p:sp>
        <p:nvSpPr>
          <p:cNvPr id="3" name="Rectangle 2">
            <a:extLst>
              <a:ext uri="{FF2B5EF4-FFF2-40B4-BE49-F238E27FC236}">
                <a16:creationId xmlns:a16="http://schemas.microsoft.com/office/drawing/2014/main" id="{8C7D3214-5BE3-4829-B5BD-B372CA275490}"/>
              </a:ext>
            </a:extLst>
          </p:cNvPr>
          <p:cNvSpPr/>
          <p:nvPr/>
        </p:nvSpPr>
        <p:spPr>
          <a:xfrm>
            <a:off x="6096000" y="1895101"/>
            <a:ext cx="6096000" cy="1477328"/>
          </a:xfrm>
          <a:prstGeom prst="rect">
            <a:avLst/>
          </a:prstGeom>
        </p:spPr>
        <p:txBody>
          <a:bodyPr>
            <a:spAutoFit/>
          </a:bodyPr>
          <a:lstStyle/>
          <a:p>
            <a:r>
              <a:rPr lang="en-US" dirty="0">
                <a:highlight>
                  <a:srgbClr val="FFFF00"/>
                </a:highlight>
              </a:rPr>
              <a:t>Bronx Hotspots: </a:t>
            </a:r>
          </a:p>
          <a:p>
            <a:r>
              <a:rPr lang="en-US" dirty="0">
                <a:highlight>
                  <a:srgbClr val="FFFF00"/>
                </a:highlight>
              </a:rPr>
              <a:t>Fordham Heights</a:t>
            </a:r>
          </a:p>
          <a:p>
            <a:r>
              <a:rPr lang="en-US" dirty="0" err="1">
                <a:highlight>
                  <a:srgbClr val="FFFF00"/>
                </a:highlight>
              </a:rPr>
              <a:t>Morrisania</a:t>
            </a:r>
            <a:endParaRPr lang="en-US" dirty="0">
              <a:highlight>
                <a:srgbClr val="FFFF00"/>
              </a:highlight>
            </a:endParaRPr>
          </a:p>
          <a:p>
            <a:r>
              <a:rPr lang="en-US" dirty="0">
                <a:highlight>
                  <a:srgbClr val="FFFF00"/>
                </a:highlight>
              </a:rPr>
              <a:t>Mott Haven</a:t>
            </a:r>
          </a:p>
          <a:p>
            <a:r>
              <a:rPr lang="en-US" dirty="0">
                <a:highlight>
                  <a:srgbClr val="FFFF00"/>
                </a:highlight>
              </a:rPr>
              <a:t>Soundview</a:t>
            </a:r>
          </a:p>
        </p:txBody>
      </p:sp>
      <p:pic>
        <p:nvPicPr>
          <p:cNvPr id="7" name="Picture 6">
            <a:extLst>
              <a:ext uri="{FF2B5EF4-FFF2-40B4-BE49-F238E27FC236}">
                <a16:creationId xmlns:a16="http://schemas.microsoft.com/office/drawing/2014/main" id="{04902610-6B3E-4A7C-987B-67A84A0C78B6}"/>
              </a:ext>
            </a:extLst>
          </p:cNvPr>
          <p:cNvPicPr>
            <a:picLocks noChangeAspect="1"/>
          </p:cNvPicPr>
          <p:nvPr/>
        </p:nvPicPr>
        <p:blipFill>
          <a:blip r:embed="rId4"/>
          <a:stretch>
            <a:fillRect/>
          </a:stretch>
        </p:blipFill>
        <p:spPr>
          <a:xfrm>
            <a:off x="1066800" y="1828800"/>
            <a:ext cx="5029200" cy="4200525"/>
          </a:xfrm>
          <a:prstGeom prst="rect">
            <a:avLst/>
          </a:prstGeom>
        </p:spPr>
      </p:pic>
    </p:spTree>
    <p:extLst>
      <p:ext uri="{BB962C8B-B14F-4D97-AF65-F5344CB8AC3E}">
        <p14:creationId xmlns:p14="http://schemas.microsoft.com/office/powerpoint/2010/main" val="5023287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Heatmap: </a:t>
            </a:r>
            <a:r>
              <a:rPr lang="en-US" i="1" dirty="0"/>
              <a:t>Bronx Shifts</a:t>
            </a:r>
            <a:endParaRPr lang="en-US" dirty="0"/>
          </a:p>
        </p:txBody>
      </p:sp>
      <p:sp>
        <p:nvSpPr>
          <p:cNvPr id="3" name="Rectangle 2">
            <a:extLst>
              <a:ext uri="{FF2B5EF4-FFF2-40B4-BE49-F238E27FC236}">
                <a16:creationId xmlns:a16="http://schemas.microsoft.com/office/drawing/2014/main" id="{3D028257-0B04-4AF0-9E0A-82712B7B1345}"/>
              </a:ext>
            </a:extLst>
          </p:cNvPr>
          <p:cNvSpPr/>
          <p:nvPr/>
        </p:nvSpPr>
        <p:spPr>
          <a:xfrm>
            <a:off x="501734" y="4995134"/>
            <a:ext cx="2751667" cy="1107996"/>
          </a:xfrm>
          <a:prstGeom prst="rect">
            <a:avLst/>
          </a:prstGeom>
        </p:spPr>
        <p:txBody>
          <a:bodyPr wrap="square">
            <a:spAutoFit/>
          </a:bodyPr>
          <a:lstStyle/>
          <a:p>
            <a:r>
              <a:rPr lang="en-US" sz="1100" dirty="0">
                <a:highlight>
                  <a:srgbClr val="FFFF00"/>
                </a:highlight>
              </a:rPr>
              <a:t>Bronx During Shift 1 Hotspots: </a:t>
            </a:r>
          </a:p>
          <a:p>
            <a:r>
              <a:rPr lang="en-US" sz="1100" dirty="0">
                <a:highlight>
                  <a:srgbClr val="FFFF00"/>
                </a:highlight>
              </a:rPr>
              <a:t>Morris Heights</a:t>
            </a:r>
          </a:p>
          <a:p>
            <a:r>
              <a:rPr lang="en-US" sz="1100" dirty="0">
                <a:highlight>
                  <a:srgbClr val="FFFF00"/>
                </a:highlight>
              </a:rPr>
              <a:t>Highbridge</a:t>
            </a:r>
          </a:p>
          <a:p>
            <a:r>
              <a:rPr lang="en-US" sz="1100" dirty="0">
                <a:highlight>
                  <a:srgbClr val="FFFF00"/>
                </a:highlight>
              </a:rPr>
              <a:t>Mott Haven</a:t>
            </a:r>
          </a:p>
          <a:p>
            <a:r>
              <a:rPr lang="en-US" sz="1100" dirty="0" err="1">
                <a:highlight>
                  <a:srgbClr val="FFFF00"/>
                </a:highlight>
              </a:rPr>
              <a:t>Morrisania</a:t>
            </a:r>
            <a:r>
              <a:rPr lang="en-US" sz="1100" dirty="0">
                <a:highlight>
                  <a:srgbClr val="FFFF00"/>
                </a:highlight>
              </a:rPr>
              <a:t> </a:t>
            </a:r>
          </a:p>
          <a:p>
            <a:r>
              <a:rPr lang="en-US" sz="1100" dirty="0">
                <a:highlight>
                  <a:srgbClr val="FFFF00"/>
                </a:highlight>
              </a:rPr>
              <a:t>Soundview</a:t>
            </a:r>
          </a:p>
        </p:txBody>
      </p:sp>
      <p:sp>
        <p:nvSpPr>
          <p:cNvPr id="7" name="Rectangle 6">
            <a:extLst>
              <a:ext uri="{FF2B5EF4-FFF2-40B4-BE49-F238E27FC236}">
                <a16:creationId xmlns:a16="http://schemas.microsoft.com/office/drawing/2014/main" id="{927C3FA3-FA02-4704-B4BF-288070FB1160}"/>
              </a:ext>
            </a:extLst>
          </p:cNvPr>
          <p:cNvSpPr/>
          <p:nvPr/>
        </p:nvSpPr>
        <p:spPr>
          <a:xfrm>
            <a:off x="4095929" y="4995134"/>
            <a:ext cx="3331031" cy="1107996"/>
          </a:xfrm>
          <a:prstGeom prst="rect">
            <a:avLst/>
          </a:prstGeom>
        </p:spPr>
        <p:txBody>
          <a:bodyPr wrap="square">
            <a:spAutoFit/>
          </a:bodyPr>
          <a:lstStyle/>
          <a:p>
            <a:r>
              <a:rPr lang="en-US" sz="1100" dirty="0">
                <a:highlight>
                  <a:srgbClr val="FFFF00"/>
                </a:highlight>
              </a:rPr>
              <a:t>Bronx During Shift 2 Hotspots: </a:t>
            </a:r>
          </a:p>
          <a:p>
            <a:r>
              <a:rPr lang="en-US" sz="1100" dirty="0">
                <a:highlight>
                  <a:srgbClr val="FFFF00"/>
                </a:highlight>
              </a:rPr>
              <a:t>Morris Heights</a:t>
            </a:r>
          </a:p>
          <a:p>
            <a:r>
              <a:rPr lang="en-US" sz="1100" dirty="0">
                <a:highlight>
                  <a:srgbClr val="FFFF00"/>
                </a:highlight>
              </a:rPr>
              <a:t>Highbridge</a:t>
            </a:r>
          </a:p>
          <a:p>
            <a:r>
              <a:rPr lang="en-US" sz="1100" dirty="0">
                <a:highlight>
                  <a:srgbClr val="FFFF00"/>
                </a:highlight>
              </a:rPr>
              <a:t>Mott Haven</a:t>
            </a:r>
          </a:p>
          <a:p>
            <a:r>
              <a:rPr lang="en-US" sz="1100" dirty="0" err="1">
                <a:highlight>
                  <a:srgbClr val="FFFF00"/>
                </a:highlight>
              </a:rPr>
              <a:t>Morrisania</a:t>
            </a:r>
            <a:r>
              <a:rPr lang="en-US" sz="1100" dirty="0">
                <a:highlight>
                  <a:srgbClr val="FFFF00"/>
                </a:highlight>
              </a:rPr>
              <a:t> </a:t>
            </a:r>
          </a:p>
          <a:p>
            <a:r>
              <a:rPr lang="en-US" sz="1100" dirty="0">
                <a:highlight>
                  <a:srgbClr val="FFFF00"/>
                </a:highlight>
              </a:rPr>
              <a:t>Soundview</a:t>
            </a:r>
          </a:p>
        </p:txBody>
      </p:sp>
      <p:sp>
        <p:nvSpPr>
          <p:cNvPr id="8" name="Rectangle 7">
            <a:extLst>
              <a:ext uri="{FF2B5EF4-FFF2-40B4-BE49-F238E27FC236}">
                <a16:creationId xmlns:a16="http://schemas.microsoft.com/office/drawing/2014/main" id="{5593B8BE-80E3-4C36-99AD-ABBF7D48C35F}"/>
              </a:ext>
            </a:extLst>
          </p:cNvPr>
          <p:cNvSpPr/>
          <p:nvPr/>
        </p:nvSpPr>
        <p:spPr>
          <a:xfrm>
            <a:off x="7755418" y="5056094"/>
            <a:ext cx="6096000" cy="600164"/>
          </a:xfrm>
          <a:prstGeom prst="rect">
            <a:avLst/>
          </a:prstGeom>
        </p:spPr>
        <p:txBody>
          <a:bodyPr>
            <a:spAutoFit/>
          </a:bodyPr>
          <a:lstStyle/>
          <a:p>
            <a:r>
              <a:rPr lang="en-US" sz="1100" dirty="0">
                <a:highlight>
                  <a:srgbClr val="FFFF00"/>
                </a:highlight>
              </a:rPr>
              <a:t>Bronx During Shift 3 Hotspots: </a:t>
            </a:r>
          </a:p>
          <a:p>
            <a:r>
              <a:rPr lang="en-US" sz="1100" dirty="0">
                <a:highlight>
                  <a:srgbClr val="FFFF00"/>
                </a:highlight>
              </a:rPr>
              <a:t>Morris Heights</a:t>
            </a:r>
          </a:p>
          <a:p>
            <a:r>
              <a:rPr lang="en-US" sz="1100" dirty="0">
                <a:highlight>
                  <a:srgbClr val="FFFF00"/>
                </a:highlight>
              </a:rPr>
              <a:t>Highbridge</a:t>
            </a:r>
          </a:p>
        </p:txBody>
      </p:sp>
      <p:sp>
        <p:nvSpPr>
          <p:cNvPr id="10" name="Content Placeholder 9">
            <a:extLst>
              <a:ext uri="{FF2B5EF4-FFF2-40B4-BE49-F238E27FC236}">
                <a16:creationId xmlns:a16="http://schemas.microsoft.com/office/drawing/2014/main" id="{F34F9319-B045-426C-A688-F4CBB6D9FD40}"/>
              </a:ext>
            </a:extLst>
          </p:cNvPr>
          <p:cNvSpPr>
            <a:spLocks noGrp="1"/>
          </p:cNvSpPr>
          <p:nvPr>
            <p:ph idx="1"/>
          </p:nvPr>
        </p:nvSpPr>
        <p:spPr>
          <a:xfrm>
            <a:off x="1261872" y="426720"/>
            <a:ext cx="375339" cy="328151"/>
          </a:xfrm>
        </p:spPr>
        <p:txBody>
          <a:bodyPr>
            <a:normAutofit lnSpcReduction="10000"/>
          </a:bodyPr>
          <a:lstStyle/>
          <a:p>
            <a:endParaRPr lang="en-US" dirty="0"/>
          </a:p>
        </p:txBody>
      </p:sp>
      <p:pic>
        <p:nvPicPr>
          <p:cNvPr id="11" name="Picture 10">
            <a:extLst>
              <a:ext uri="{FF2B5EF4-FFF2-40B4-BE49-F238E27FC236}">
                <a16:creationId xmlns:a16="http://schemas.microsoft.com/office/drawing/2014/main" id="{409CF86B-8CC6-4729-8A7E-780E28A60E9B}"/>
              </a:ext>
            </a:extLst>
          </p:cNvPr>
          <p:cNvPicPr>
            <a:picLocks noChangeAspect="1"/>
          </p:cNvPicPr>
          <p:nvPr/>
        </p:nvPicPr>
        <p:blipFill>
          <a:blip r:embed="rId4"/>
          <a:stretch>
            <a:fillRect/>
          </a:stretch>
        </p:blipFill>
        <p:spPr>
          <a:xfrm>
            <a:off x="90056" y="1855843"/>
            <a:ext cx="3640113" cy="3061977"/>
          </a:xfrm>
          <a:prstGeom prst="rect">
            <a:avLst/>
          </a:prstGeom>
        </p:spPr>
      </p:pic>
      <p:pic>
        <p:nvPicPr>
          <p:cNvPr id="12" name="Picture 11">
            <a:extLst>
              <a:ext uri="{FF2B5EF4-FFF2-40B4-BE49-F238E27FC236}">
                <a16:creationId xmlns:a16="http://schemas.microsoft.com/office/drawing/2014/main" id="{F14E2D0B-5F1D-4569-A6EF-E79EA4CBB09B}"/>
              </a:ext>
            </a:extLst>
          </p:cNvPr>
          <p:cNvPicPr>
            <a:picLocks noChangeAspect="1"/>
          </p:cNvPicPr>
          <p:nvPr/>
        </p:nvPicPr>
        <p:blipFill>
          <a:blip r:embed="rId5"/>
          <a:stretch>
            <a:fillRect/>
          </a:stretch>
        </p:blipFill>
        <p:spPr>
          <a:xfrm>
            <a:off x="3730169" y="1848979"/>
            <a:ext cx="3706223" cy="3061977"/>
          </a:xfrm>
          <a:prstGeom prst="rect">
            <a:avLst/>
          </a:prstGeom>
        </p:spPr>
      </p:pic>
      <p:pic>
        <p:nvPicPr>
          <p:cNvPr id="13" name="Picture 12">
            <a:extLst>
              <a:ext uri="{FF2B5EF4-FFF2-40B4-BE49-F238E27FC236}">
                <a16:creationId xmlns:a16="http://schemas.microsoft.com/office/drawing/2014/main" id="{DB955EBE-03FA-4BB6-9800-098413780BA7}"/>
              </a:ext>
            </a:extLst>
          </p:cNvPr>
          <p:cNvPicPr>
            <a:picLocks noChangeAspect="1"/>
          </p:cNvPicPr>
          <p:nvPr/>
        </p:nvPicPr>
        <p:blipFill>
          <a:blip r:embed="rId6"/>
          <a:stretch>
            <a:fillRect/>
          </a:stretch>
        </p:blipFill>
        <p:spPr>
          <a:xfrm>
            <a:off x="7426960" y="1848979"/>
            <a:ext cx="3706223" cy="3143345"/>
          </a:xfrm>
          <a:prstGeom prst="rect">
            <a:avLst/>
          </a:prstGeom>
        </p:spPr>
      </p:pic>
    </p:spTree>
    <p:extLst>
      <p:ext uri="{BB962C8B-B14F-4D97-AF65-F5344CB8AC3E}">
        <p14:creationId xmlns:p14="http://schemas.microsoft.com/office/powerpoint/2010/main" val="3970059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Heatmap: </a:t>
            </a:r>
            <a:r>
              <a:rPr lang="en-US" i="1" dirty="0"/>
              <a:t>Queens</a:t>
            </a:r>
          </a:p>
        </p:txBody>
      </p:sp>
      <p:sp>
        <p:nvSpPr>
          <p:cNvPr id="5" name="Content Placeholder 4">
            <a:extLst>
              <a:ext uri="{FF2B5EF4-FFF2-40B4-BE49-F238E27FC236}">
                <a16:creationId xmlns:a16="http://schemas.microsoft.com/office/drawing/2014/main" id="{DBFA8A0F-A7E1-41B1-AB3B-99652932079D}"/>
              </a:ext>
            </a:extLst>
          </p:cNvPr>
          <p:cNvSpPr>
            <a:spLocks noGrp="1"/>
          </p:cNvSpPr>
          <p:nvPr>
            <p:ph idx="1"/>
          </p:nvPr>
        </p:nvSpPr>
        <p:spPr/>
        <p:txBody>
          <a:bodyPr/>
          <a:lstStyle/>
          <a:p>
            <a:endParaRPr lang="en-US" dirty="0"/>
          </a:p>
        </p:txBody>
      </p:sp>
      <p:sp>
        <p:nvSpPr>
          <p:cNvPr id="4" name="Rectangle 3">
            <a:extLst>
              <a:ext uri="{FF2B5EF4-FFF2-40B4-BE49-F238E27FC236}">
                <a16:creationId xmlns:a16="http://schemas.microsoft.com/office/drawing/2014/main" id="{6840FF94-98C9-43DA-BBAD-858A0E58911D}"/>
              </a:ext>
            </a:extLst>
          </p:cNvPr>
          <p:cNvSpPr/>
          <p:nvPr/>
        </p:nvSpPr>
        <p:spPr>
          <a:xfrm>
            <a:off x="6395847" y="1828800"/>
            <a:ext cx="2127505" cy="923330"/>
          </a:xfrm>
          <a:prstGeom prst="rect">
            <a:avLst/>
          </a:prstGeom>
        </p:spPr>
        <p:txBody>
          <a:bodyPr wrap="none">
            <a:spAutoFit/>
          </a:bodyPr>
          <a:lstStyle/>
          <a:p>
            <a:r>
              <a:rPr lang="en-US" dirty="0">
                <a:highlight>
                  <a:srgbClr val="FFFF00"/>
                </a:highlight>
              </a:rPr>
              <a:t>Queens Hotspots: </a:t>
            </a:r>
          </a:p>
          <a:p>
            <a:r>
              <a:rPr lang="en-US" dirty="0">
                <a:highlight>
                  <a:srgbClr val="FFFF00"/>
                </a:highlight>
              </a:rPr>
              <a:t>Jackson Heights</a:t>
            </a:r>
          </a:p>
          <a:p>
            <a:r>
              <a:rPr lang="en-US" dirty="0">
                <a:highlight>
                  <a:srgbClr val="FFFF00"/>
                </a:highlight>
              </a:rPr>
              <a:t>Jamaica</a:t>
            </a:r>
          </a:p>
        </p:txBody>
      </p:sp>
      <p:pic>
        <p:nvPicPr>
          <p:cNvPr id="6" name="Picture 5">
            <a:extLst>
              <a:ext uri="{FF2B5EF4-FFF2-40B4-BE49-F238E27FC236}">
                <a16:creationId xmlns:a16="http://schemas.microsoft.com/office/drawing/2014/main" id="{34DE1DCB-C4BA-441A-89D1-E4AE5DC67BBD}"/>
              </a:ext>
            </a:extLst>
          </p:cNvPr>
          <p:cNvPicPr>
            <a:picLocks noChangeAspect="1"/>
          </p:cNvPicPr>
          <p:nvPr/>
        </p:nvPicPr>
        <p:blipFill>
          <a:blip r:embed="rId4"/>
          <a:stretch>
            <a:fillRect/>
          </a:stretch>
        </p:blipFill>
        <p:spPr>
          <a:xfrm>
            <a:off x="1257110" y="1828800"/>
            <a:ext cx="5143500" cy="4191000"/>
          </a:xfrm>
          <a:prstGeom prst="rect">
            <a:avLst/>
          </a:prstGeom>
        </p:spPr>
      </p:pic>
    </p:spTree>
    <p:extLst>
      <p:ext uri="{BB962C8B-B14F-4D97-AF65-F5344CB8AC3E}">
        <p14:creationId xmlns:p14="http://schemas.microsoft.com/office/powerpoint/2010/main" val="38067016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Heatmap: </a:t>
            </a:r>
            <a:r>
              <a:rPr lang="en-US" i="1" dirty="0"/>
              <a:t>Queens Shifts</a:t>
            </a:r>
            <a:endParaRPr lang="en-US" dirty="0"/>
          </a:p>
        </p:txBody>
      </p:sp>
      <p:sp>
        <p:nvSpPr>
          <p:cNvPr id="7" name="Content Placeholder 6">
            <a:extLst>
              <a:ext uri="{FF2B5EF4-FFF2-40B4-BE49-F238E27FC236}">
                <a16:creationId xmlns:a16="http://schemas.microsoft.com/office/drawing/2014/main" id="{B4D0B138-417A-4BF0-8DF7-6124ED53429F}"/>
              </a:ext>
            </a:extLst>
          </p:cNvPr>
          <p:cNvSpPr>
            <a:spLocks noGrp="1"/>
          </p:cNvSpPr>
          <p:nvPr>
            <p:ph idx="1"/>
          </p:nvPr>
        </p:nvSpPr>
        <p:spPr>
          <a:xfrm>
            <a:off x="1378604" y="3774333"/>
            <a:ext cx="8595360" cy="1748644"/>
          </a:xfrm>
        </p:spPr>
        <p:txBody>
          <a:bodyPr/>
          <a:lstStyle/>
          <a:p>
            <a:endParaRPr lang="en-US" dirty="0"/>
          </a:p>
        </p:txBody>
      </p:sp>
      <p:sp>
        <p:nvSpPr>
          <p:cNvPr id="3" name="Rectangle 2">
            <a:extLst>
              <a:ext uri="{FF2B5EF4-FFF2-40B4-BE49-F238E27FC236}">
                <a16:creationId xmlns:a16="http://schemas.microsoft.com/office/drawing/2014/main" id="{7404C3AD-4793-403C-8D8E-631292228085}"/>
              </a:ext>
            </a:extLst>
          </p:cNvPr>
          <p:cNvSpPr/>
          <p:nvPr/>
        </p:nvSpPr>
        <p:spPr>
          <a:xfrm>
            <a:off x="357052" y="5321120"/>
            <a:ext cx="3429000" cy="430887"/>
          </a:xfrm>
          <a:prstGeom prst="rect">
            <a:avLst/>
          </a:prstGeom>
        </p:spPr>
        <p:txBody>
          <a:bodyPr wrap="square">
            <a:spAutoFit/>
          </a:bodyPr>
          <a:lstStyle/>
          <a:p>
            <a:r>
              <a:rPr lang="en-US" sz="1100" dirty="0">
                <a:highlight>
                  <a:srgbClr val="FFFF00"/>
                </a:highlight>
              </a:rPr>
              <a:t>Queens During Shift 1 Hotspots: </a:t>
            </a:r>
          </a:p>
          <a:p>
            <a:r>
              <a:rPr lang="en-US" sz="1100" dirty="0">
                <a:highlight>
                  <a:srgbClr val="FFFF00"/>
                </a:highlight>
              </a:rPr>
              <a:t>Jackson Heights</a:t>
            </a:r>
          </a:p>
        </p:txBody>
      </p:sp>
      <p:sp>
        <p:nvSpPr>
          <p:cNvPr id="4" name="Rectangle 3">
            <a:extLst>
              <a:ext uri="{FF2B5EF4-FFF2-40B4-BE49-F238E27FC236}">
                <a16:creationId xmlns:a16="http://schemas.microsoft.com/office/drawing/2014/main" id="{C1934A12-BCAA-4740-805E-E92CE405E959}"/>
              </a:ext>
            </a:extLst>
          </p:cNvPr>
          <p:cNvSpPr/>
          <p:nvPr/>
        </p:nvSpPr>
        <p:spPr>
          <a:xfrm>
            <a:off x="3906739" y="5321120"/>
            <a:ext cx="2310248" cy="430887"/>
          </a:xfrm>
          <a:prstGeom prst="rect">
            <a:avLst/>
          </a:prstGeom>
        </p:spPr>
        <p:txBody>
          <a:bodyPr wrap="none">
            <a:spAutoFit/>
          </a:bodyPr>
          <a:lstStyle/>
          <a:p>
            <a:r>
              <a:rPr lang="en-US" sz="1100" dirty="0">
                <a:highlight>
                  <a:srgbClr val="FFFF00"/>
                </a:highlight>
              </a:rPr>
              <a:t>Queens During Shift 2 Hotspots:</a:t>
            </a:r>
          </a:p>
          <a:p>
            <a:r>
              <a:rPr lang="en-US" sz="1100" dirty="0">
                <a:highlight>
                  <a:srgbClr val="FFFF00"/>
                </a:highlight>
              </a:rPr>
              <a:t>Jamaica</a:t>
            </a:r>
          </a:p>
        </p:txBody>
      </p:sp>
      <p:sp>
        <p:nvSpPr>
          <p:cNvPr id="5" name="Rectangle 4">
            <a:extLst>
              <a:ext uri="{FF2B5EF4-FFF2-40B4-BE49-F238E27FC236}">
                <a16:creationId xmlns:a16="http://schemas.microsoft.com/office/drawing/2014/main" id="{6DD13976-05B4-405E-AC25-EA4A93B13B61}"/>
              </a:ext>
            </a:extLst>
          </p:cNvPr>
          <p:cNvSpPr/>
          <p:nvPr/>
        </p:nvSpPr>
        <p:spPr>
          <a:xfrm>
            <a:off x="7765396" y="5236482"/>
            <a:ext cx="6096000" cy="600164"/>
          </a:xfrm>
          <a:prstGeom prst="rect">
            <a:avLst/>
          </a:prstGeom>
        </p:spPr>
        <p:txBody>
          <a:bodyPr>
            <a:spAutoFit/>
          </a:bodyPr>
          <a:lstStyle/>
          <a:p>
            <a:r>
              <a:rPr lang="en-US" sz="1100" dirty="0">
                <a:highlight>
                  <a:srgbClr val="FFFF00"/>
                </a:highlight>
              </a:rPr>
              <a:t>Queens During Shift 3 Hotspots</a:t>
            </a:r>
          </a:p>
          <a:p>
            <a:r>
              <a:rPr lang="en-US" sz="1100" dirty="0">
                <a:highlight>
                  <a:srgbClr val="FFFF00"/>
                </a:highlight>
              </a:rPr>
              <a:t>Jackson Heights </a:t>
            </a:r>
          </a:p>
          <a:p>
            <a:r>
              <a:rPr lang="en-US" sz="1100" dirty="0">
                <a:highlight>
                  <a:srgbClr val="FFFF00"/>
                </a:highlight>
              </a:rPr>
              <a:t>Jamaica</a:t>
            </a:r>
          </a:p>
        </p:txBody>
      </p:sp>
      <p:pic>
        <p:nvPicPr>
          <p:cNvPr id="6" name="Picture 5">
            <a:extLst>
              <a:ext uri="{FF2B5EF4-FFF2-40B4-BE49-F238E27FC236}">
                <a16:creationId xmlns:a16="http://schemas.microsoft.com/office/drawing/2014/main" id="{2105849C-81D3-467E-A355-2939A71FF1A9}"/>
              </a:ext>
            </a:extLst>
          </p:cNvPr>
          <p:cNvPicPr>
            <a:picLocks noChangeAspect="1"/>
          </p:cNvPicPr>
          <p:nvPr/>
        </p:nvPicPr>
        <p:blipFill>
          <a:blip r:embed="rId4"/>
          <a:stretch>
            <a:fillRect/>
          </a:stretch>
        </p:blipFill>
        <p:spPr>
          <a:xfrm>
            <a:off x="0" y="1845649"/>
            <a:ext cx="3732035" cy="3263642"/>
          </a:xfrm>
          <a:prstGeom prst="rect">
            <a:avLst/>
          </a:prstGeom>
        </p:spPr>
      </p:pic>
      <p:pic>
        <p:nvPicPr>
          <p:cNvPr id="9" name="Picture 8">
            <a:extLst>
              <a:ext uri="{FF2B5EF4-FFF2-40B4-BE49-F238E27FC236}">
                <a16:creationId xmlns:a16="http://schemas.microsoft.com/office/drawing/2014/main" id="{41D3A9A2-008C-4B53-99AE-F661AE47D4B7}"/>
              </a:ext>
            </a:extLst>
          </p:cNvPr>
          <p:cNvPicPr>
            <a:picLocks noChangeAspect="1"/>
          </p:cNvPicPr>
          <p:nvPr/>
        </p:nvPicPr>
        <p:blipFill>
          <a:blip r:embed="rId5"/>
          <a:stretch>
            <a:fillRect/>
          </a:stretch>
        </p:blipFill>
        <p:spPr>
          <a:xfrm>
            <a:off x="3735518" y="1838919"/>
            <a:ext cx="3775195" cy="3270372"/>
          </a:xfrm>
          <a:prstGeom prst="rect">
            <a:avLst/>
          </a:prstGeom>
        </p:spPr>
      </p:pic>
      <p:pic>
        <p:nvPicPr>
          <p:cNvPr id="10" name="Picture 9">
            <a:extLst>
              <a:ext uri="{FF2B5EF4-FFF2-40B4-BE49-F238E27FC236}">
                <a16:creationId xmlns:a16="http://schemas.microsoft.com/office/drawing/2014/main" id="{56BD51B6-5718-4A05-9EBC-E5E2DBC583D6}"/>
              </a:ext>
            </a:extLst>
          </p:cNvPr>
          <p:cNvPicPr>
            <a:picLocks noChangeAspect="1"/>
          </p:cNvPicPr>
          <p:nvPr/>
        </p:nvPicPr>
        <p:blipFill>
          <a:blip r:embed="rId6"/>
          <a:stretch>
            <a:fillRect/>
          </a:stretch>
        </p:blipFill>
        <p:spPr>
          <a:xfrm>
            <a:off x="7510713" y="1853217"/>
            <a:ext cx="3732035" cy="3239406"/>
          </a:xfrm>
          <a:prstGeom prst="rect">
            <a:avLst/>
          </a:prstGeom>
        </p:spPr>
      </p:pic>
    </p:spTree>
    <p:extLst>
      <p:ext uri="{BB962C8B-B14F-4D97-AF65-F5344CB8AC3E}">
        <p14:creationId xmlns:p14="http://schemas.microsoft.com/office/powerpoint/2010/main" val="10563277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Heatmap: </a:t>
            </a:r>
            <a:r>
              <a:rPr lang="en-US" i="1" dirty="0"/>
              <a:t>Staten Island</a:t>
            </a:r>
          </a:p>
        </p:txBody>
      </p:sp>
      <p:sp>
        <p:nvSpPr>
          <p:cNvPr id="5" name="Content Placeholder 4">
            <a:extLst>
              <a:ext uri="{FF2B5EF4-FFF2-40B4-BE49-F238E27FC236}">
                <a16:creationId xmlns:a16="http://schemas.microsoft.com/office/drawing/2014/main" id="{DBFA8A0F-A7E1-41B1-AB3B-99652932079D}"/>
              </a:ext>
            </a:extLst>
          </p:cNvPr>
          <p:cNvSpPr>
            <a:spLocks noGrp="1"/>
          </p:cNvSpPr>
          <p:nvPr>
            <p:ph idx="1"/>
          </p:nvPr>
        </p:nvSpPr>
        <p:spPr/>
        <p:txBody>
          <a:bodyPr/>
          <a:lstStyle/>
          <a:p>
            <a:endParaRPr lang="en-US" dirty="0"/>
          </a:p>
        </p:txBody>
      </p:sp>
      <p:sp>
        <p:nvSpPr>
          <p:cNvPr id="3" name="Rectangle 2">
            <a:extLst>
              <a:ext uri="{FF2B5EF4-FFF2-40B4-BE49-F238E27FC236}">
                <a16:creationId xmlns:a16="http://schemas.microsoft.com/office/drawing/2014/main" id="{46B0A9EC-4E07-4953-B8F7-6A09D7723253}"/>
              </a:ext>
            </a:extLst>
          </p:cNvPr>
          <p:cNvSpPr/>
          <p:nvPr/>
        </p:nvSpPr>
        <p:spPr>
          <a:xfrm>
            <a:off x="6376416" y="2024570"/>
            <a:ext cx="6096000" cy="1200329"/>
          </a:xfrm>
          <a:prstGeom prst="rect">
            <a:avLst/>
          </a:prstGeom>
        </p:spPr>
        <p:txBody>
          <a:bodyPr>
            <a:spAutoFit/>
          </a:bodyPr>
          <a:lstStyle/>
          <a:p>
            <a:r>
              <a:rPr lang="en-US" dirty="0">
                <a:highlight>
                  <a:srgbClr val="FFFF00"/>
                </a:highlight>
              </a:rPr>
              <a:t>Staten Island Hotspots: </a:t>
            </a:r>
          </a:p>
          <a:p>
            <a:r>
              <a:rPr lang="en-US" dirty="0">
                <a:highlight>
                  <a:srgbClr val="FFFF00"/>
                </a:highlight>
              </a:rPr>
              <a:t>ST. George </a:t>
            </a:r>
          </a:p>
          <a:p>
            <a:r>
              <a:rPr lang="en-US" dirty="0">
                <a:highlight>
                  <a:srgbClr val="FFFF00"/>
                </a:highlight>
              </a:rPr>
              <a:t>Snug Harbor Cultural Center &amp; </a:t>
            </a:r>
          </a:p>
          <a:p>
            <a:r>
              <a:rPr lang="en-US" dirty="0">
                <a:highlight>
                  <a:srgbClr val="FFFF00"/>
                </a:highlight>
              </a:rPr>
              <a:t>Botanical Garden.</a:t>
            </a:r>
          </a:p>
        </p:txBody>
      </p:sp>
      <p:pic>
        <p:nvPicPr>
          <p:cNvPr id="6" name="Picture 5">
            <a:extLst>
              <a:ext uri="{FF2B5EF4-FFF2-40B4-BE49-F238E27FC236}">
                <a16:creationId xmlns:a16="http://schemas.microsoft.com/office/drawing/2014/main" id="{82322759-64DA-4C1E-99CE-14B21FBF58A4}"/>
              </a:ext>
            </a:extLst>
          </p:cNvPr>
          <p:cNvPicPr>
            <a:picLocks noChangeAspect="1"/>
          </p:cNvPicPr>
          <p:nvPr/>
        </p:nvPicPr>
        <p:blipFill>
          <a:blip r:embed="rId4"/>
          <a:stretch>
            <a:fillRect/>
          </a:stretch>
        </p:blipFill>
        <p:spPr>
          <a:xfrm>
            <a:off x="1218057" y="1828800"/>
            <a:ext cx="5086350" cy="4143375"/>
          </a:xfrm>
          <a:prstGeom prst="rect">
            <a:avLst/>
          </a:prstGeom>
        </p:spPr>
      </p:pic>
    </p:spTree>
    <p:extLst>
      <p:ext uri="{BB962C8B-B14F-4D97-AF65-F5344CB8AC3E}">
        <p14:creationId xmlns:p14="http://schemas.microsoft.com/office/powerpoint/2010/main" val="11033480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Heatmap: </a:t>
            </a:r>
            <a:r>
              <a:rPr lang="en-US" i="1" dirty="0"/>
              <a:t>Staten Island Shifts</a:t>
            </a:r>
            <a:endParaRPr lang="en-US" dirty="0"/>
          </a:p>
        </p:txBody>
      </p:sp>
      <p:sp>
        <p:nvSpPr>
          <p:cNvPr id="3" name="Rectangle 2">
            <a:extLst>
              <a:ext uri="{FF2B5EF4-FFF2-40B4-BE49-F238E27FC236}">
                <a16:creationId xmlns:a16="http://schemas.microsoft.com/office/drawing/2014/main" id="{6C008CA4-187B-4879-9F5C-853325594D0E}"/>
              </a:ext>
            </a:extLst>
          </p:cNvPr>
          <p:cNvSpPr/>
          <p:nvPr/>
        </p:nvSpPr>
        <p:spPr>
          <a:xfrm>
            <a:off x="431800" y="5014391"/>
            <a:ext cx="3323336" cy="938719"/>
          </a:xfrm>
          <a:prstGeom prst="rect">
            <a:avLst/>
          </a:prstGeom>
        </p:spPr>
        <p:txBody>
          <a:bodyPr wrap="square">
            <a:spAutoFit/>
          </a:bodyPr>
          <a:lstStyle/>
          <a:p>
            <a:r>
              <a:rPr lang="en-US" sz="1100" dirty="0">
                <a:highlight>
                  <a:srgbClr val="FFFF00"/>
                </a:highlight>
              </a:rPr>
              <a:t>Staten Island During Shift 1 Hotspots: </a:t>
            </a:r>
          </a:p>
          <a:p>
            <a:r>
              <a:rPr lang="en-US" sz="1100" dirty="0">
                <a:highlight>
                  <a:srgbClr val="FFFF00"/>
                </a:highlight>
              </a:rPr>
              <a:t>ST George</a:t>
            </a:r>
          </a:p>
          <a:p>
            <a:r>
              <a:rPr lang="en-US" sz="1100" dirty="0">
                <a:highlight>
                  <a:srgbClr val="FFFF00"/>
                </a:highlight>
              </a:rPr>
              <a:t>Tompkinsville</a:t>
            </a:r>
          </a:p>
          <a:p>
            <a:r>
              <a:rPr lang="en-US" sz="1100" dirty="0">
                <a:highlight>
                  <a:srgbClr val="FFFF00"/>
                </a:highlight>
              </a:rPr>
              <a:t>Snug Harbor Cultural Center </a:t>
            </a:r>
          </a:p>
          <a:p>
            <a:r>
              <a:rPr lang="en-US" sz="1100" dirty="0">
                <a:highlight>
                  <a:srgbClr val="FFFF00"/>
                </a:highlight>
              </a:rPr>
              <a:t>&amp; Botanical Garden.</a:t>
            </a:r>
          </a:p>
        </p:txBody>
      </p:sp>
      <p:sp>
        <p:nvSpPr>
          <p:cNvPr id="4" name="Rectangle 3">
            <a:extLst>
              <a:ext uri="{FF2B5EF4-FFF2-40B4-BE49-F238E27FC236}">
                <a16:creationId xmlns:a16="http://schemas.microsoft.com/office/drawing/2014/main" id="{DD5CE0DD-90A3-4D6E-90A3-9E881CAA435E}"/>
              </a:ext>
            </a:extLst>
          </p:cNvPr>
          <p:cNvSpPr/>
          <p:nvPr/>
        </p:nvSpPr>
        <p:spPr>
          <a:xfrm>
            <a:off x="4053391" y="5052863"/>
            <a:ext cx="2746265" cy="430887"/>
          </a:xfrm>
          <a:prstGeom prst="rect">
            <a:avLst/>
          </a:prstGeom>
        </p:spPr>
        <p:txBody>
          <a:bodyPr wrap="none">
            <a:spAutoFit/>
          </a:bodyPr>
          <a:lstStyle/>
          <a:p>
            <a:r>
              <a:rPr lang="en-US" sz="1100" dirty="0">
                <a:highlight>
                  <a:srgbClr val="FFFF00"/>
                </a:highlight>
              </a:rPr>
              <a:t>Staten Island During Shift 2 Hotspots: </a:t>
            </a:r>
          </a:p>
          <a:p>
            <a:r>
              <a:rPr lang="en-US" sz="1100" dirty="0">
                <a:highlight>
                  <a:srgbClr val="FFFF00"/>
                </a:highlight>
              </a:rPr>
              <a:t>ST George.</a:t>
            </a:r>
          </a:p>
        </p:txBody>
      </p:sp>
      <p:sp>
        <p:nvSpPr>
          <p:cNvPr id="5" name="Rectangle 4">
            <a:extLst>
              <a:ext uri="{FF2B5EF4-FFF2-40B4-BE49-F238E27FC236}">
                <a16:creationId xmlns:a16="http://schemas.microsoft.com/office/drawing/2014/main" id="{8FE17D82-7200-41E9-B5B6-E5D745E569DE}"/>
              </a:ext>
            </a:extLst>
          </p:cNvPr>
          <p:cNvSpPr/>
          <p:nvPr/>
        </p:nvSpPr>
        <p:spPr>
          <a:xfrm>
            <a:off x="7524632" y="5052863"/>
            <a:ext cx="6096000" cy="938719"/>
          </a:xfrm>
          <a:prstGeom prst="rect">
            <a:avLst/>
          </a:prstGeom>
        </p:spPr>
        <p:txBody>
          <a:bodyPr>
            <a:spAutoFit/>
          </a:bodyPr>
          <a:lstStyle/>
          <a:p>
            <a:r>
              <a:rPr lang="en-US" sz="1100" dirty="0">
                <a:highlight>
                  <a:srgbClr val="FFFF00"/>
                </a:highlight>
              </a:rPr>
              <a:t>Staten Island During Shift 3 Hotspots: </a:t>
            </a:r>
          </a:p>
          <a:p>
            <a:r>
              <a:rPr lang="en-US" sz="1100" dirty="0">
                <a:highlight>
                  <a:srgbClr val="FFFF00"/>
                </a:highlight>
              </a:rPr>
              <a:t>ST George </a:t>
            </a:r>
          </a:p>
          <a:p>
            <a:r>
              <a:rPr lang="en-US" sz="1100" dirty="0">
                <a:highlight>
                  <a:srgbClr val="FFFF00"/>
                </a:highlight>
              </a:rPr>
              <a:t>Tompkinsville</a:t>
            </a:r>
          </a:p>
          <a:p>
            <a:r>
              <a:rPr lang="en-US" sz="1100" dirty="0">
                <a:highlight>
                  <a:srgbClr val="FFFF00"/>
                </a:highlight>
              </a:rPr>
              <a:t>Snug Harbor Cultural Center </a:t>
            </a:r>
          </a:p>
          <a:p>
            <a:r>
              <a:rPr lang="en-US" sz="1100" dirty="0">
                <a:highlight>
                  <a:srgbClr val="FFFF00"/>
                </a:highlight>
              </a:rPr>
              <a:t>&amp; Botanical Garden.</a:t>
            </a:r>
          </a:p>
        </p:txBody>
      </p:sp>
      <p:sp>
        <p:nvSpPr>
          <p:cNvPr id="7" name="Content Placeholder 6">
            <a:extLst>
              <a:ext uri="{FF2B5EF4-FFF2-40B4-BE49-F238E27FC236}">
                <a16:creationId xmlns:a16="http://schemas.microsoft.com/office/drawing/2014/main" id="{FA9BA5C7-3529-44D6-B0B5-2805A56499C6}"/>
              </a:ext>
            </a:extLst>
          </p:cNvPr>
          <p:cNvSpPr>
            <a:spLocks noGrp="1"/>
          </p:cNvSpPr>
          <p:nvPr>
            <p:ph idx="1"/>
          </p:nvPr>
        </p:nvSpPr>
        <p:spPr>
          <a:xfrm flipV="1">
            <a:off x="1261872" y="687977"/>
            <a:ext cx="3989397" cy="1140823"/>
          </a:xfrm>
        </p:spPr>
        <p:txBody>
          <a:bodyPr/>
          <a:lstStyle/>
          <a:p>
            <a:endParaRPr lang="en-US" dirty="0"/>
          </a:p>
        </p:txBody>
      </p:sp>
      <p:pic>
        <p:nvPicPr>
          <p:cNvPr id="11" name="Picture 10">
            <a:extLst>
              <a:ext uri="{FF2B5EF4-FFF2-40B4-BE49-F238E27FC236}">
                <a16:creationId xmlns:a16="http://schemas.microsoft.com/office/drawing/2014/main" id="{0C04397D-6131-473A-99B5-50859C5E162C}"/>
              </a:ext>
            </a:extLst>
          </p:cNvPr>
          <p:cNvPicPr>
            <a:picLocks noChangeAspect="1"/>
          </p:cNvPicPr>
          <p:nvPr/>
        </p:nvPicPr>
        <p:blipFill>
          <a:blip r:embed="rId4"/>
          <a:stretch>
            <a:fillRect/>
          </a:stretch>
        </p:blipFill>
        <p:spPr>
          <a:xfrm>
            <a:off x="245582" y="1928231"/>
            <a:ext cx="3509554" cy="2972306"/>
          </a:xfrm>
          <a:prstGeom prst="rect">
            <a:avLst/>
          </a:prstGeom>
        </p:spPr>
      </p:pic>
      <p:pic>
        <p:nvPicPr>
          <p:cNvPr id="12" name="Picture 11">
            <a:extLst>
              <a:ext uri="{FF2B5EF4-FFF2-40B4-BE49-F238E27FC236}">
                <a16:creationId xmlns:a16="http://schemas.microsoft.com/office/drawing/2014/main" id="{F89DFAE3-1DA5-48D3-A726-2FE8D702C86F}"/>
              </a:ext>
            </a:extLst>
          </p:cNvPr>
          <p:cNvPicPr>
            <a:picLocks noChangeAspect="1"/>
          </p:cNvPicPr>
          <p:nvPr/>
        </p:nvPicPr>
        <p:blipFill>
          <a:blip r:embed="rId5"/>
          <a:stretch>
            <a:fillRect/>
          </a:stretch>
        </p:blipFill>
        <p:spPr>
          <a:xfrm>
            <a:off x="3755137" y="1928231"/>
            <a:ext cx="3681686" cy="2972306"/>
          </a:xfrm>
          <a:prstGeom prst="rect">
            <a:avLst/>
          </a:prstGeom>
        </p:spPr>
      </p:pic>
      <p:pic>
        <p:nvPicPr>
          <p:cNvPr id="13" name="Picture 12">
            <a:extLst>
              <a:ext uri="{FF2B5EF4-FFF2-40B4-BE49-F238E27FC236}">
                <a16:creationId xmlns:a16="http://schemas.microsoft.com/office/drawing/2014/main" id="{4FE2E234-2446-459F-A632-B18FA746CC2D}"/>
              </a:ext>
            </a:extLst>
          </p:cNvPr>
          <p:cNvPicPr>
            <a:picLocks noChangeAspect="1"/>
          </p:cNvPicPr>
          <p:nvPr/>
        </p:nvPicPr>
        <p:blipFill>
          <a:blip r:embed="rId6"/>
          <a:stretch>
            <a:fillRect/>
          </a:stretch>
        </p:blipFill>
        <p:spPr>
          <a:xfrm>
            <a:off x="7436823" y="1928231"/>
            <a:ext cx="3561159" cy="2972306"/>
          </a:xfrm>
          <a:prstGeom prst="rect">
            <a:avLst/>
          </a:prstGeom>
        </p:spPr>
      </p:pic>
    </p:spTree>
    <p:extLst>
      <p:ext uri="{BB962C8B-B14F-4D97-AF65-F5344CB8AC3E}">
        <p14:creationId xmlns:p14="http://schemas.microsoft.com/office/powerpoint/2010/main" val="12816948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Linear Regression </a:t>
            </a:r>
            <a:endParaRPr lang="en-US" i="1" dirty="0"/>
          </a:p>
        </p:txBody>
      </p:sp>
      <p:sp>
        <p:nvSpPr>
          <p:cNvPr id="5" name="Content Placeholder 4">
            <a:extLst>
              <a:ext uri="{FF2B5EF4-FFF2-40B4-BE49-F238E27FC236}">
                <a16:creationId xmlns:a16="http://schemas.microsoft.com/office/drawing/2014/main" id="{DBFA8A0F-A7E1-41B1-AB3B-99652932079D}"/>
              </a:ext>
            </a:extLst>
          </p:cNvPr>
          <p:cNvSpPr>
            <a:spLocks noGrp="1"/>
          </p:cNvSpPr>
          <p:nvPr>
            <p:ph idx="1"/>
          </p:nvPr>
        </p:nvSpPr>
        <p:spPr/>
        <p:txBody>
          <a:bodyPr/>
          <a:lstStyle/>
          <a:p>
            <a:r>
              <a:rPr lang="en-US" dirty="0"/>
              <a:t>Linear Regression model </a:t>
            </a:r>
          </a:p>
          <a:p>
            <a:pPr lvl="1"/>
            <a:r>
              <a:rPr lang="en-US" dirty="0"/>
              <a:t>Pareto Principle</a:t>
            </a:r>
          </a:p>
          <a:p>
            <a:pPr lvl="2"/>
            <a:r>
              <a:rPr lang="en-US" dirty="0"/>
              <a:t>Training Data(80% of the data)</a:t>
            </a:r>
          </a:p>
          <a:p>
            <a:pPr lvl="2"/>
            <a:r>
              <a:rPr lang="en-US" dirty="0"/>
              <a:t>Testing Data(20% of the data)</a:t>
            </a:r>
          </a:p>
          <a:p>
            <a:pPr lvl="1"/>
            <a:endParaRPr lang="en-US" dirty="0"/>
          </a:p>
          <a:p>
            <a:pPr lvl="1"/>
            <a:r>
              <a:rPr lang="en-US" dirty="0"/>
              <a:t>Explanatory variables</a:t>
            </a:r>
          </a:p>
          <a:p>
            <a:pPr lvl="2"/>
            <a:r>
              <a:rPr lang="en-US" dirty="0"/>
              <a:t>Average Temperature </a:t>
            </a:r>
          </a:p>
          <a:p>
            <a:pPr lvl="2"/>
            <a:r>
              <a:rPr lang="en-US" dirty="0"/>
              <a:t>Precipitation greater than 3 inches</a:t>
            </a:r>
          </a:p>
          <a:p>
            <a:pPr lvl="2"/>
            <a:r>
              <a:rPr lang="en-US" dirty="0"/>
              <a:t>Federal Holiday</a:t>
            </a:r>
          </a:p>
          <a:p>
            <a:pPr lvl="2"/>
            <a:r>
              <a:rPr lang="en-US" dirty="0"/>
              <a:t>Public Schools Closed</a:t>
            </a:r>
          </a:p>
        </p:txBody>
      </p:sp>
    </p:spTree>
    <p:extLst>
      <p:ext uri="{BB962C8B-B14F-4D97-AF65-F5344CB8AC3E}">
        <p14:creationId xmlns:p14="http://schemas.microsoft.com/office/powerpoint/2010/main" val="2853523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Project Aims</a:t>
            </a:r>
          </a:p>
        </p:txBody>
      </p:sp>
      <p:sp>
        <p:nvSpPr>
          <p:cNvPr id="3" name="Content Placeholder 2">
            <a:extLst>
              <a:ext uri="{FF2B5EF4-FFF2-40B4-BE49-F238E27FC236}">
                <a16:creationId xmlns:a16="http://schemas.microsoft.com/office/drawing/2014/main" id="{6747B020-F695-4FC6-9B92-124A9390A15A}"/>
              </a:ext>
            </a:extLst>
          </p:cNvPr>
          <p:cNvSpPr>
            <a:spLocks noGrp="1"/>
          </p:cNvSpPr>
          <p:nvPr>
            <p:ph idx="1"/>
          </p:nvPr>
        </p:nvSpPr>
        <p:spPr/>
        <p:txBody>
          <a:bodyPr/>
          <a:lstStyle/>
          <a:p>
            <a:r>
              <a:rPr lang="en-US" dirty="0"/>
              <a:t>Has the public crime activity in New York City increased or decreased at the end of 2017?</a:t>
            </a:r>
          </a:p>
          <a:p>
            <a:r>
              <a:rPr lang="en-US" dirty="0"/>
              <a:t>Which borough in New York City have the most public crime complaints?</a:t>
            </a:r>
          </a:p>
          <a:p>
            <a:r>
              <a:rPr lang="en-US" dirty="0"/>
              <a:t>Is there any correlation between public violent crime complaints and weather temperature?</a:t>
            </a:r>
          </a:p>
          <a:p>
            <a:r>
              <a:rPr lang="en-US" dirty="0"/>
              <a:t>Which police shift (00:00 - 08:00, 08:01 - 16:00, or 16:01 - 24:00) has the most crime activity?</a:t>
            </a:r>
          </a:p>
          <a:p>
            <a:r>
              <a:rPr lang="en-US" dirty="0">
                <a:highlight>
                  <a:srgbClr val="C0C0C0"/>
                </a:highlight>
              </a:rPr>
              <a:t>Where are the hotspots </a:t>
            </a:r>
            <a:r>
              <a:rPr lang="en-US" dirty="0"/>
              <a:t>for public offenses?</a:t>
            </a:r>
          </a:p>
        </p:txBody>
      </p:sp>
    </p:spTree>
    <p:extLst>
      <p:ext uri="{BB962C8B-B14F-4D97-AF65-F5344CB8AC3E}">
        <p14:creationId xmlns:p14="http://schemas.microsoft.com/office/powerpoint/2010/main" val="28451779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Linear Regression </a:t>
            </a:r>
            <a:endParaRPr lang="en-US" i="1" dirty="0"/>
          </a:p>
        </p:txBody>
      </p:sp>
      <p:sp>
        <p:nvSpPr>
          <p:cNvPr id="5" name="Content Placeholder 4">
            <a:extLst>
              <a:ext uri="{FF2B5EF4-FFF2-40B4-BE49-F238E27FC236}">
                <a16:creationId xmlns:a16="http://schemas.microsoft.com/office/drawing/2014/main" id="{DBFA8A0F-A7E1-41B1-AB3B-99652932079D}"/>
              </a:ext>
            </a:extLst>
          </p:cNvPr>
          <p:cNvSpPr>
            <a:spLocks noGrp="1"/>
          </p:cNvSpPr>
          <p:nvPr>
            <p:ph idx="1"/>
          </p:nvPr>
        </p:nvSpPr>
        <p:spPr/>
        <p:txBody>
          <a:bodyPr/>
          <a:lstStyle/>
          <a:p>
            <a:endParaRPr lang="en-US" dirty="0"/>
          </a:p>
        </p:txBody>
      </p:sp>
      <p:pic>
        <p:nvPicPr>
          <p:cNvPr id="3" name="Picture 2">
            <a:extLst>
              <a:ext uri="{FF2B5EF4-FFF2-40B4-BE49-F238E27FC236}">
                <a16:creationId xmlns:a16="http://schemas.microsoft.com/office/drawing/2014/main" id="{67B13EFE-B3E2-453A-B2A8-ED5A9601F2A1}"/>
              </a:ext>
            </a:extLst>
          </p:cNvPr>
          <p:cNvPicPr>
            <a:picLocks noChangeAspect="1"/>
          </p:cNvPicPr>
          <p:nvPr/>
        </p:nvPicPr>
        <p:blipFill>
          <a:blip r:embed="rId4"/>
          <a:stretch>
            <a:fillRect/>
          </a:stretch>
        </p:blipFill>
        <p:spPr>
          <a:xfrm>
            <a:off x="1335177" y="1691322"/>
            <a:ext cx="6615023" cy="4040611"/>
          </a:xfrm>
          <a:prstGeom prst="rect">
            <a:avLst/>
          </a:prstGeom>
        </p:spPr>
      </p:pic>
    </p:spTree>
    <p:extLst>
      <p:ext uri="{BB962C8B-B14F-4D97-AF65-F5344CB8AC3E}">
        <p14:creationId xmlns:p14="http://schemas.microsoft.com/office/powerpoint/2010/main" val="41161367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Linear Regression </a:t>
            </a:r>
            <a:endParaRPr lang="en-US" i="1" dirty="0"/>
          </a:p>
        </p:txBody>
      </p:sp>
      <p:sp>
        <p:nvSpPr>
          <p:cNvPr id="5" name="Content Placeholder 4">
            <a:extLst>
              <a:ext uri="{FF2B5EF4-FFF2-40B4-BE49-F238E27FC236}">
                <a16:creationId xmlns:a16="http://schemas.microsoft.com/office/drawing/2014/main" id="{DBFA8A0F-A7E1-41B1-AB3B-99652932079D}"/>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8" name="Picture 7">
            <a:extLst>
              <a:ext uri="{FF2B5EF4-FFF2-40B4-BE49-F238E27FC236}">
                <a16:creationId xmlns:a16="http://schemas.microsoft.com/office/drawing/2014/main" id="{A6148BC4-99F0-4149-A9A1-4503CF2D3782}"/>
              </a:ext>
            </a:extLst>
          </p:cNvPr>
          <p:cNvPicPr>
            <a:picLocks noChangeAspect="1"/>
          </p:cNvPicPr>
          <p:nvPr/>
        </p:nvPicPr>
        <p:blipFill>
          <a:blip r:embed="rId4"/>
          <a:stretch>
            <a:fillRect/>
          </a:stretch>
        </p:blipFill>
        <p:spPr>
          <a:xfrm>
            <a:off x="1371752" y="1757997"/>
            <a:ext cx="7373413" cy="3446269"/>
          </a:xfrm>
          <a:prstGeom prst="rect">
            <a:avLst/>
          </a:prstGeom>
        </p:spPr>
      </p:pic>
    </p:spTree>
    <p:extLst>
      <p:ext uri="{BB962C8B-B14F-4D97-AF65-F5344CB8AC3E}">
        <p14:creationId xmlns:p14="http://schemas.microsoft.com/office/powerpoint/2010/main" val="8023860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Linear Regression </a:t>
            </a:r>
            <a:endParaRPr lang="en-US" i="1" dirty="0"/>
          </a:p>
        </p:txBody>
      </p:sp>
      <p:sp>
        <p:nvSpPr>
          <p:cNvPr id="5" name="Content Placeholder 4">
            <a:extLst>
              <a:ext uri="{FF2B5EF4-FFF2-40B4-BE49-F238E27FC236}">
                <a16:creationId xmlns:a16="http://schemas.microsoft.com/office/drawing/2014/main" id="{DBFA8A0F-A7E1-41B1-AB3B-99652932079D}"/>
              </a:ext>
            </a:extLst>
          </p:cNvPr>
          <p:cNvSpPr>
            <a:spLocks noGrp="1"/>
          </p:cNvSpPr>
          <p:nvPr>
            <p:ph idx="1"/>
          </p:nvPr>
        </p:nvSpPr>
        <p:spPr>
          <a:xfrm>
            <a:off x="1323343" y="1691322"/>
            <a:ext cx="6244520" cy="4351337"/>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3" name="Picture 2">
            <a:extLst>
              <a:ext uri="{FF2B5EF4-FFF2-40B4-BE49-F238E27FC236}">
                <a16:creationId xmlns:a16="http://schemas.microsoft.com/office/drawing/2014/main" id="{F6B31BBB-5984-42BC-9614-33A100D9C79C}"/>
              </a:ext>
            </a:extLst>
          </p:cNvPr>
          <p:cNvPicPr>
            <a:picLocks noChangeAspect="1"/>
          </p:cNvPicPr>
          <p:nvPr/>
        </p:nvPicPr>
        <p:blipFill>
          <a:blip r:embed="rId4"/>
          <a:stretch>
            <a:fillRect/>
          </a:stretch>
        </p:blipFill>
        <p:spPr>
          <a:xfrm>
            <a:off x="1924922" y="1691322"/>
            <a:ext cx="5876925" cy="3914775"/>
          </a:xfrm>
          <a:prstGeom prst="rect">
            <a:avLst/>
          </a:prstGeom>
        </p:spPr>
      </p:pic>
      <p:sp>
        <p:nvSpPr>
          <p:cNvPr id="6" name="Rectangle 5">
            <a:extLst>
              <a:ext uri="{FF2B5EF4-FFF2-40B4-BE49-F238E27FC236}">
                <a16:creationId xmlns:a16="http://schemas.microsoft.com/office/drawing/2014/main" id="{3DD31F0A-7B65-42BB-A08C-E04E3E4CF112}"/>
              </a:ext>
            </a:extLst>
          </p:cNvPr>
          <p:cNvSpPr/>
          <p:nvPr/>
        </p:nvSpPr>
        <p:spPr>
          <a:xfrm>
            <a:off x="1323343" y="5657671"/>
            <a:ext cx="10022436" cy="646331"/>
          </a:xfrm>
          <a:prstGeom prst="rect">
            <a:avLst/>
          </a:prstGeom>
        </p:spPr>
        <p:txBody>
          <a:bodyPr wrap="square">
            <a:spAutoFit/>
          </a:bodyPr>
          <a:lstStyle/>
          <a:p>
            <a:r>
              <a:rPr lang="en-US" dirty="0"/>
              <a:t>The test set number of complaints is in blue and the prediction set of complaints is in red. The prediction set of complaints have a very similar trend to the test set of complaints.</a:t>
            </a:r>
          </a:p>
        </p:txBody>
      </p:sp>
    </p:spTree>
    <p:extLst>
      <p:ext uri="{BB962C8B-B14F-4D97-AF65-F5344CB8AC3E}">
        <p14:creationId xmlns:p14="http://schemas.microsoft.com/office/powerpoint/2010/main" val="30906311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Conclusion</a:t>
            </a:r>
            <a:endParaRPr lang="en-US" i="1" dirty="0"/>
          </a:p>
        </p:txBody>
      </p:sp>
      <p:sp>
        <p:nvSpPr>
          <p:cNvPr id="5" name="Content Placeholder 4">
            <a:extLst>
              <a:ext uri="{FF2B5EF4-FFF2-40B4-BE49-F238E27FC236}">
                <a16:creationId xmlns:a16="http://schemas.microsoft.com/office/drawing/2014/main" id="{DBFA8A0F-A7E1-41B1-AB3B-99652932079D}"/>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3" name="Rectangle 2">
            <a:extLst>
              <a:ext uri="{FF2B5EF4-FFF2-40B4-BE49-F238E27FC236}">
                <a16:creationId xmlns:a16="http://schemas.microsoft.com/office/drawing/2014/main" id="{BE029727-94D8-47EB-A547-0DCCCDDDB878}"/>
              </a:ext>
            </a:extLst>
          </p:cNvPr>
          <p:cNvSpPr/>
          <p:nvPr/>
        </p:nvSpPr>
        <p:spPr>
          <a:xfrm>
            <a:off x="789191" y="1674160"/>
            <a:ext cx="10613617" cy="5078313"/>
          </a:xfrm>
          <a:prstGeom prst="rect">
            <a:avLst/>
          </a:prstGeom>
        </p:spPr>
        <p:txBody>
          <a:bodyPr wrap="square">
            <a:spAutoFit/>
          </a:bodyPr>
          <a:lstStyle/>
          <a:p>
            <a:pPr marL="285750" indent="-285750">
              <a:buFont typeface="Arial" panose="020B0604020202020204" pitchFamily="34" charset="0"/>
              <a:buChar char="•"/>
            </a:pPr>
            <a:r>
              <a:rPr lang="en-US" dirty="0"/>
              <a:t>At the end of 2017, the public crime complaints in New York City have decreased by 16.38%.</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Brooklyn is the borough in New York City that has the most public violent crime complaints, but Bronx has the greatest number of public violent crime complaints per capita.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By using the correlation covariance matrix, daily average temperature is found to have an correlation of 0.69. But other variable such as the daily precipitation </a:t>
            </a:r>
            <a:r>
              <a:rPr lang="en-US" dirty="0" err="1"/>
              <a:t>greate</a:t>
            </a:r>
            <a:r>
              <a:rPr lang="en-US" dirty="0"/>
              <a:t> than 3 inches and federal holidays are found to be correlated too with the correlation of -0.21 and -0.10 respectively. In the model that I created, the slope of the daily average temperature is 1.36, so 1 degree increase in Fahrenheit, it will increases the crime complaints by 1.36. Vice versa, when </a:t>
            </a:r>
            <a:r>
              <a:rPr lang="en-US" dirty="0">
                <a:highlight>
                  <a:srgbClr val="C0C0C0"/>
                </a:highlight>
              </a:rPr>
              <a:t>1 degree decrease in Fahrenheit, it will decreases the crime complaints by 1.36. The daily precipitation greater than 3 inches have a slope of -23.95 and the federal holidays have a slope of -14.73. </a:t>
            </a:r>
          </a:p>
          <a:p>
            <a:pPr marL="285750" indent="-285750">
              <a:buFont typeface="Arial" panose="020B0604020202020204" pitchFamily="34" charset="0"/>
              <a:buChar char="•"/>
            </a:pPr>
            <a:endParaRPr lang="en-US" dirty="0">
              <a:highlight>
                <a:srgbClr val="C0C0C0"/>
              </a:highlight>
            </a:endParaRPr>
          </a:p>
          <a:p>
            <a:pPr marL="285750" indent="-285750">
              <a:buFont typeface="Arial" panose="020B0604020202020204" pitchFamily="34" charset="0"/>
              <a:buChar char="•"/>
            </a:pPr>
            <a:r>
              <a:rPr lang="en-US" dirty="0">
                <a:highlight>
                  <a:srgbClr val="C0C0C0"/>
                </a:highlight>
              </a:rPr>
              <a:t>Most of the crime </a:t>
            </a:r>
            <a:r>
              <a:rPr lang="en-US" dirty="0"/>
              <a:t>complaint reports are reported during Shift 3 (16:00 - 24:00). </a:t>
            </a:r>
          </a:p>
          <a:p>
            <a:pPr marL="285750" indent="-285750">
              <a:buFont typeface="Arial" panose="020B0604020202020204" pitchFamily="34" charset="0"/>
              <a:buChar char="•"/>
            </a:pPr>
            <a:r>
              <a:rPr lang="en-US" dirty="0"/>
              <a:t>The heatmaps of each borough across time are shown above. For better visual of the hotspots, head to the “Exploring into the heatmap for NYC and each boroughs” section and “Exploring into the heatmaps for each borough by shift” section.</a:t>
            </a:r>
          </a:p>
        </p:txBody>
      </p:sp>
    </p:spTree>
    <p:extLst>
      <p:ext uri="{BB962C8B-B14F-4D97-AF65-F5344CB8AC3E}">
        <p14:creationId xmlns:p14="http://schemas.microsoft.com/office/powerpoint/2010/main" val="19348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normAutofit/>
          </a:bodyPr>
          <a:lstStyle/>
          <a:p>
            <a:r>
              <a:rPr lang="en-US" sz="4000" dirty="0"/>
              <a:t>Further Research and Recommendation</a:t>
            </a:r>
            <a:endParaRPr lang="en-US" sz="4000" i="1" dirty="0"/>
          </a:p>
        </p:txBody>
      </p:sp>
      <p:sp>
        <p:nvSpPr>
          <p:cNvPr id="5" name="Content Placeholder 4">
            <a:extLst>
              <a:ext uri="{FF2B5EF4-FFF2-40B4-BE49-F238E27FC236}">
                <a16:creationId xmlns:a16="http://schemas.microsoft.com/office/drawing/2014/main" id="{DBFA8A0F-A7E1-41B1-AB3B-99652932079D}"/>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3" name="Rectangle 2">
            <a:extLst>
              <a:ext uri="{FF2B5EF4-FFF2-40B4-BE49-F238E27FC236}">
                <a16:creationId xmlns:a16="http://schemas.microsoft.com/office/drawing/2014/main" id="{BE029727-94D8-47EB-A547-0DCCCDDDB878}"/>
              </a:ext>
            </a:extLst>
          </p:cNvPr>
          <p:cNvSpPr/>
          <p:nvPr/>
        </p:nvSpPr>
        <p:spPr>
          <a:xfrm>
            <a:off x="789191" y="1674160"/>
            <a:ext cx="10613617" cy="5078313"/>
          </a:xfrm>
          <a:prstGeom prst="rect">
            <a:avLst/>
          </a:prstGeom>
        </p:spPr>
        <p:txBody>
          <a:bodyPr wrap="square">
            <a:spAutoFit/>
          </a:bodyPr>
          <a:lstStyle/>
          <a:p>
            <a:pPr marL="285750" indent="-285750">
              <a:buFont typeface="Arial" panose="020B0604020202020204" pitchFamily="34" charset="0"/>
              <a:buChar char="•"/>
            </a:pPr>
            <a:r>
              <a:rPr lang="en-US" dirty="0"/>
              <a:t>A potential further work that could be added can be the use of the shiny application. By making a public shiny application of the heatmaps for the hotspots. Locals and tourists can look at the hotspots of violent crimes more easily for their own safety concerns.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Another further work that could be added can be a weighting scheme for how severe the crimes are and improving on the heatmap. Since crimes can be distinguished by their severe level, the more severe the crimes are then the more it should be weighted on the heatmap. One way to ﬁnd how the crimes should be weighted, we can use the Crime Severity Score data tool submitted by Mark Bangs. In his work, the list of weights provides the basis for deriving a severity score rather than comparing weights for individual oﬀenses. Murder crimes are </a:t>
            </a:r>
            <a:r>
              <a:rPr lang="en-US" dirty="0">
                <a:highlight>
                  <a:srgbClr val="C0C0C0"/>
                </a:highlight>
              </a:rPr>
              <a:t>weighted </a:t>
            </a:r>
            <a:r>
              <a:rPr lang="en-US" dirty="0"/>
              <a:t>7973, which is the most severe crime out of the list.</a:t>
            </a:r>
          </a:p>
          <a:p>
            <a:pPr marL="285750" indent="-285750">
              <a:buFont typeface="Arial" panose="020B0604020202020204" pitchFamily="34" charset="0"/>
              <a:buChar char="•"/>
            </a:pPr>
            <a:endParaRPr lang="en-US" dirty="0">
              <a:highlight>
                <a:srgbClr val="C0C0C0"/>
              </a:highlight>
            </a:endParaRPr>
          </a:p>
          <a:p>
            <a:pPr marL="800100" lvl="1" indent="-342900">
              <a:buAutoNum type="arabicPeriod"/>
            </a:pPr>
            <a:r>
              <a:rPr lang="en-US" dirty="0">
                <a:highlight>
                  <a:srgbClr val="C0C0C0"/>
                </a:highlight>
              </a:rPr>
              <a:t>The police force can post up the heatmaps of the hotspots along with the crime complaint dataset to alert the locals and tourists about the public crimes.</a:t>
            </a:r>
          </a:p>
          <a:p>
            <a:pPr marL="800100" lvl="1" indent="-342900">
              <a:buAutoNum type="arabicPeriod"/>
            </a:pPr>
            <a:r>
              <a:rPr lang="en-US" dirty="0">
                <a:highlight>
                  <a:srgbClr val="C0C0C0"/>
                </a:highlight>
              </a:rPr>
              <a:t>The police force</a:t>
            </a:r>
            <a:r>
              <a:rPr lang="en-US" dirty="0"/>
              <a:t> can use the three shifts’ data along with the heatmaps to determine and adjust the number of police on duty to patrol certain area. </a:t>
            </a:r>
          </a:p>
          <a:p>
            <a:pPr marL="800100" lvl="1" indent="-342900">
              <a:buAutoNum type="arabicPeriod"/>
            </a:pPr>
            <a:r>
              <a:rPr lang="en-US" dirty="0"/>
              <a:t>The police force can use the prediction of the linear regression model to determine and adjust the number of police on duty to patrol on that day.</a:t>
            </a:r>
            <a:endParaRPr lang="en-US" dirty="0">
              <a:highlight>
                <a:srgbClr val="C0C0C0"/>
              </a:highlight>
            </a:endParaRPr>
          </a:p>
        </p:txBody>
      </p:sp>
    </p:spTree>
    <p:extLst>
      <p:ext uri="{BB962C8B-B14F-4D97-AF65-F5344CB8AC3E}">
        <p14:creationId xmlns:p14="http://schemas.microsoft.com/office/powerpoint/2010/main" val="2184488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Data Extraction</a:t>
            </a:r>
          </a:p>
        </p:txBody>
      </p:sp>
      <p:sp>
        <p:nvSpPr>
          <p:cNvPr id="3" name="Content Placeholder 2">
            <a:extLst>
              <a:ext uri="{FF2B5EF4-FFF2-40B4-BE49-F238E27FC236}">
                <a16:creationId xmlns:a16="http://schemas.microsoft.com/office/drawing/2014/main" id="{6747B020-F695-4FC6-9B92-124A9390A15A}"/>
              </a:ext>
            </a:extLst>
          </p:cNvPr>
          <p:cNvSpPr>
            <a:spLocks noGrp="1"/>
          </p:cNvSpPr>
          <p:nvPr>
            <p:ph idx="1"/>
          </p:nvPr>
        </p:nvSpPr>
        <p:spPr/>
        <p:txBody>
          <a:bodyPr/>
          <a:lstStyle/>
          <a:p>
            <a:r>
              <a:rPr lang="en-US" dirty="0"/>
              <a:t>This project will look at:</a:t>
            </a:r>
          </a:p>
          <a:p>
            <a:pPr lvl="1"/>
            <a:endParaRPr lang="en-US" dirty="0"/>
          </a:p>
          <a:p>
            <a:pPr lvl="1"/>
            <a:r>
              <a:rPr lang="en-US" dirty="0"/>
              <a:t>Dataset of Incident Level Complaint Data ( Year 2010 – 2017)</a:t>
            </a:r>
          </a:p>
          <a:p>
            <a:pPr lvl="2"/>
            <a:r>
              <a:rPr lang="en-US" dirty="0"/>
              <a:t>NYC </a:t>
            </a:r>
            <a:r>
              <a:rPr lang="en-US" dirty="0" err="1"/>
              <a:t>Opendata</a:t>
            </a:r>
            <a:endParaRPr lang="en-US" dirty="0"/>
          </a:p>
          <a:p>
            <a:pPr lvl="2"/>
            <a:endParaRPr lang="en-US" dirty="0"/>
          </a:p>
          <a:p>
            <a:pPr lvl="1"/>
            <a:r>
              <a:rPr lang="en-US" dirty="0"/>
              <a:t>Dataset of daily average temperature and daily precipitation</a:t>
            </a:r>
          </a:p>
          <a:p>
            <a:pPr lvl="2"/>
            <a:r>
              <a:rPr lang="en-US" dirty="0"/>
              <a:t>Weather Underground</a:t>
            </a:r>
          </a:p>
          <a:p>
            <a:pPr lvl="2"/>
            <a:endParaRPr lang="en-US" dirty="0"/>
          </a:p>
          <a:p>
            <a:pPr lvl="1"/>
            <a:r>
              <a:rPr lang="en-US" dirty="0"/>
              <a:t>Dataset of federal holidays</a:t>
            </a:r>
          </a:p>
          <a:p>
            <a:pPr lvl="2"/>
            <a:r>
              <a:rPr lang="en-US" dirty="0" err="1"/>
              <a:t>OfficeHolidays</a:t>
            </a:r>
            <a:endParaRPr lang="en-US" dirty="0"/>
          </a:p>
          <a:p>
            <a:pPr lvl="2"/>
            <a:endParaRPr lang="en-US" dirty="0">
              <a:highlight>
                <a:srgbClr val="C0C0C0"/>
              </a:highlight>
            </a:endParaRPr>
          </a:p>
          <a:p>
            <a:pPr lvl="1"/>
            <a:r>
              <a:rPr lang="en-US" dirty="0">
                <a:highlight>
                  <a:srgbClr val="C0C0C0"/>
                </a:highlight>
              </a:rPr>
              <a:t>Dataset of public school closed </a:t>
            </a:r>
          </a:p>
          <a:p>
            <a:pPr lvl="2"/>
            <a:r>
              <a:rPr lang="en-US" dirty="0">
                <a:highlight>
                  <a:srgbClr val="C0C0C0"/>
                </a:highlight>
              </a:rPr>
              <a:t>National Council on Teacher Quality</a:t>
            </a:r>
          </a:p>
        </p:txBody>
      </p:sp>
    </p:spTree>
    <p:extLst>
      <p:ext uri="{BB962C8B-B14F-4D97-AF65-F5344CB8AC3E}">
        <p14:creationId xmlns:p14="http://schemas.microsoft.com/office/powerpoint/2010/main" val="4072248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Important Fields and Information I</a:t>
            </a:r>
          </a:p>
        </p:txBody>
      </p:sp>
      <p:sp>
        <p:nvSpPr>
          <p:cNvPr id="3" name="Content Placeholder 2">
            <a:extLst>
              <a:ext uri="{FF2B5EF4-FFF2-40B4-BE49-F238E27FC236}">
                <a16:creationId xmlns:a16="http://schemas.microsoft.com/office/drawing/2014/main" id="{6747B020-F695-4FC6-9B92-124A9390A15A}"/>
              </a:ext>
            </a:extLst>
          </p:cNvPr>
          <p:cNvSpPr>
            <a:spLocks noGrp="1"/>
          </p:cNvSpPr>
          <p:nvPr>
            <p:ph idx="1"/>
          </p:nvPr>
        </p:nvSpPr>
        <p:spPr/>
        <p:txBody>
          <a:bodyPr>
            <a:normAutofit/>
          </a:bodyPr>
          <a:lstStyle/>
          <a:p>
            <a:r>
              <a:rPr lang="en-US" dirty="0"/>
              <a:t>From the NYC </a:t>
            </a:r>
            <a:r>
              <a:rPr lang="en-US" dirty="0" err="1"/>
              <a:t>opendata</a:t>
            </a:r>
            <a:r>
              <a:rPr lang="en-US" dirty="0"/>
              <a:t> dataset, I will only be using the variables: boroughs, date of the complaints, time of the complaints, level of offenses, description of offenses, description of premises, suspect’s age group, suspect’s race, suspect’s sex, victim’s age group, victim’s race, and victim’s sex.</a:t>
            </a:r>
          </a:p>
          <a:p>
            <a:pPr lvl="1"/>
            <a:r>
              <a:rPr lang="en-US" dirty="0"/>
              <a:t>In the variable description of offenses, I will only be using the data: “arson”, “assault and related offenses”, “dangerous weapons”, “felony assault”, “harassment”, “kidnapping”, “rape”, “robbery”, and “sex crimes”.</a:t>
            </a:r>
          </a:p>
          <a:p>
            <a:pPr lvl="1"/>
            <a:r>
              <a:rPr lang="en-US" dirty="0"/>
              <a:t>In the variable description of the premises, I will only be using the data: “bus stop”, “open areas (open lots)”, “park/playground”, “public buildings”, “street”, “transit (bus)”, and “transit (subway)”.</a:t>
            </a:r>
          </a:p>
          <a:p>
            <a:r>
              <a:rPr lang="en-US" dirty="0">
                <a:highlight>
                  <a:srgbClr val="C0C0C0"/>
                </a:highlight>
              </a:rPr>
              <a:t>Splitting the day into 3 time period corresponding to the police shift (00:00 - 08:00, 08:01 - 16:00, and 16:01 - 24:00).</a:t>
            </a:r>
          </a:p>
          <a:p>
            <a:endParaRPr lang="en-US" dirty="0"/>
          </a:p>
        </p:txBody>
      </p:sp>
    </p:spTree>
    <p:extLst>
      <p:ext uri="{BB962C8B-B14F-4D97-AF65-F5344CB8AC3E}">
        <p14:creationId xmlns:p14="http://schemas.microsoft.com/office/powerpoint/2010/main" val="1709948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Important Fields and Information II</a:t>
            </a:r>
          </a:p>
        </p:txBody>
      </p:sp>
      <p:sp>
        <p:nvSpPr>
          <p:cNvPr id="3" name="Content Placeholder 2">
            <a:extLst>
              <a:ext uri="{FF2B5EF4-FFF2-40B4-BE49-F238E27FC236}">
                <a16:creationId xmlns:a16="http://schemas.microsoft.com/office/drawing/2014/main" id="{6747B020-F695-4FC6-9B92-124A9390A15A}"/>
              </a:ext>
            </a:extLst>
          </p:cNvPr>
          <p:cNvSpPr>
            <a:spLocks noGrp="1"/>
          </p:cNvSpPr>
          <p:nvPr>
            <p:ph idx="1"/>
          </p:nvPr>
        </p:nvSpPr>
        <p:spPr/>
        <p:txBody>
          <a:bodyPr>
            <a:normAutofit/>
          </a:bodyPr>
          <a:lstStyle/>
          <a:p>
            <a:r>
              <a:rPr lang="en-US" dirty="0"/>
              <a:t>In the world of Criminal Justice, </a:t>
            </a:r>
          </a:p>
          <a:p>
            <a:pPr lvl="1"/>
            <a:r>
              <a:rPr lang="en-US" dirty="0"/>
              <a:t>violations are considered to be the minor oﬀenses. Violations can be punishable by a ﬁne and will not result in any jail or prison time. </a:t>
            </a:r>
          </a:p>
          <a:p>
            <a:pPr lvl="1"/>
            <a:r>
              <a:rPr lang="en-US" dirty="0"/>
              <a:t>Misdemeanor oﬀenses are more serious than violation oﬀenses. Misdemeanor can result up to one year in jail. </a:t>
            </a:r>
          </a:p>
          <a:p>
            <a:pPr lvl="1"/>
            <a:r>
              <a:rPr lang="en-US" dirty="0"/>
              <a:t>Felonies are the most serious oﬀense out of the three. Felonies are separated by letter (Class A - Class E). Class A felonies are the most serious and class E is the least. The punishments are sorted by class (A: up to lifetime in prison, B:25 years+, C: 10 - 25 years, D: 5 - 10 years, and E: 1 - 5 years). </a:t>
            </a:r>
          </a:p>
        </p:txBody>
      </p:sp>
    </p:spTree>
    <p:extLst>
      <p:ext uri="{BB962C8B-B14F-4D97-AF65-F5344CB8AC3E}">
        <p14:creationId xmlns:p14="http://schemas.microsoft.com/office/powerpoint/2010/main" val="4667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Data Limitations</a:t>
            </a:r>
          </a:p>
        </p:txBody>
      </p:sp>
      <p:sp>
        <p:nvSpPr>
          <p:cNvPr id="3" name="Content Placeholder 2">
            <a:extLst>
              <a:ext uri="{FF2B5EF4-FFF2-40B4-BE49-F238E27FC236}">
                <a16:creationId xmlns:a16="http://schemas.microsoft.com/office/drawing/2014/main" id="{6747B020-F695-4FC6-9B92-124A9390A15A}"/>
              </a:ext>
            </a:extLst>
          </p:cNvPr>
          <p:cNvSpPr>
            <a:spLocks noGrp="1"/>
          </p:cNvSpPr>
          <p:nvPr>
            <p:ph idx="1"/>
          </p:nvPr>
        </p:nvSpPr>
        <p:spPr/>
        <p:txBody>
          <a:bodyPr>
            <a:normAutofit fontScale="92500" lnSpcReduction="10000"/>
          </a:bodyPr>
          <a:lstStyle/>
          <a:p>
            <a:r>
              <a:rPr lang="en-US" dirty="0"/>
              <a:t>Since there isn’t a specific whole area weather temperature for the entire New York City that includes all five boroughs on the historical data on the Weather Underground website. I took the average temperature of the most centered borough (Manhattan).</a:t>
            </a:r>
          </a:p>
          <a:p>
            <a:r>
              <a:rPr lang="en-US" dirty="0"/>
              <a:t>The days that have precipitation greater than 3 inches could be anytime of the day. And it could be continuous or could be broken down into a several times of the day.</a:t>
            </a:r>
          </a:p>
          <a:p>
            <a:r>
              <a:rPr lang="en-US" dirty="0"/>
              <a:t>There are limited data on the suspect’s age, race, and sex because there might be a case where the suspect was never caught. As well as there are limited data on the victim’s age, race and sex because of the protection of personal information.</a:t>
            </a:r>
          </a:p>
          <a:p>
            <a:r>
              <a:rPr lang="en-US" dirty="0">
                <a:highlight>
                  <a:srgbClr val="C0C0C0"/>
                </a:highlight>
              </a:rPr>
              <a:t>None of the murder crimes have any premises description in the dataset of NYC </a:t>
            </a:r>
            <a:r>
              <a:rPr lang="en-US" dirty="0" err="1">
                <a:highlight>
                  <a:srgbClr val="C0C0C0"/>
                </a:highlight>
              </a:rPr>
              <a:t>Opendata</a:t>
            </a:r>
            <a:r>
              <a:rPr lang="en-US" dirty="0">
                <a:highlight>
                  <a:srgbClr val="C0C0C0"/>
                </a:highlight>
              </a:rPr>
              <a:t>, therefore none of them were included in this research project. Murder crimes are minority of the complaints, but it could be spatially correlation in which it could aﬀect the raw count in certain areas. Since murder crimes are the most serious crime that can happen to the victim, the lack of the murder crime data might impact the attention that the locals and tourists would have give.</a:t>
            </a:r>
          </a:p>
        </p:txBody>
      </p:sp>
    </p:spTree>
    <p:extLst>
      <p:ext uri="{BB962C8B-B14F-4D97-AF65-F5344CB8AC3E}">
        <p14:creationId xmlns:p14="http://schemas.microsoft.com/office/powerpoint/2010/main" val="3335579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Data Cleaning and Wrangling</a:t>
            </a:r>
          </a:p>
        </p:txBody>
      </p:sp>
      <p:sp>
        <p:nvSpPr>
          <p:cNvPr id="3" name="Content Placeholder 2">
            <a:extLst>
              <a:ext uri="{FF2B5EF4-FFF2-40B4-BE49-F238E27FC236}">
                <a16:creationId xmlns:a16="http://schemas.microsoft.com/office/drawing/2014/main" id="{6747B020-F695-4FC6-9B92-124A9390A15A}"/>
              </a:ext>
            </a:extLst>
          </p:cNvPr>
          <p:cNvSpPr>
            <a:spLocks noGrp="1"/>
          </p:cNvSpPr>
          <p:nvPr>
            <p:ph idx="1"/>
          </p:nvPr>
        </p:nvSpPr>
        <p:spPr/>
        <p:txBody>
          <a:bodyPr>
            <a:normAutofit fontScale="70000" lnSpcReduction="20000"/>
          </a:bodyPr>
          <a:lstStyle/>
          <a:p>
            <a:r>
              <a:rPr lang="en-US" dirty="0"/>
              <a:t>The following packages was used for data cleaning and wrangling: </a:t>
            </a:r>
            <a:r>
              <a:rPr lang="en-US" dirty="0" err="1"/>
              <a:t>tidyr</a:t>
            </a:r>
            <a:r>
              <a:rPr lang="en-US" dirty="0"/>
              <a:t>, </a:t>
            </a:r>
            <a:r>
              <a:rPr lang="en-US" dirty="0" err="1"/>
              <a:t>dplyr</a:t>
            </a:r>
            <a:r>
              <a:rPr lang="en-US" dirty="0"/>
              <a:t>, </a:t>
            </a:r>
            <a:r>
              <a:rPr lang="en-US" dirty="0" err="1"/>
              <a:t>lubridate</a:t>
            </a:r>
            <a:r>
              <a:rPr lang="en-US" dirty="0"/>
              <a:t>, </a:t>
            </a:r>
            <a:r>
              <a:rPr lang="en-US" dirty="0" err="1"/>
              <a:t>chron</a:t>
            </a:r>
            <a:r>
              <a:rPr lang="en-US" dirty="0"/>
              <a:t>, and zoo.</a:t>
            </a:r>
          </a:p>
          <a:p>
            <a:r>
              <a:rPr lang="en-US" dirty="0"/>
              <a:t>*Deleting useless columns by using e.g. df[, -c(1,2,3,4)].</a:t>
            </a:r>
          </a:p>
          <a:p>
            <a:r>
              <a:rPr lang="en-US" dirty="0"/>
              <a:t>*Rearranging the columns by using e.g. df[, c(2,1,3,4)].</a:t>
            </a:r>
          </a:p>
          <a:p>
            <a:r>
              <a:rPr lang="en-US" dirty="0"/>
              <a:t>*Renaming the columns to become more </a:t>
            </a:r>
            <a:r>
              <a:rPr lang="en-US" dirty="0" err="1"/>
              <a:t>readible</a:t>
            </a:r>
            <a:r>
              <a:rPr lang="en-US" dirty="0"/>
              <a:t> by using </a:t>
            </a:r>
            <a:r>
              <a:rPr lang="en-US" dirty="0" err="1"/>
              <a:t>colnames</a:t>
            </a:r>
            <a:r>
              <a:rPr lang="en-US" dirty="0"/>
              <a:t>.</a:t>
            </a:r>
          </a:p>
          <a:p>
            <a:r>
              <a:rPr lang="en-US" dirty="0"/>
              <a:t>*Used the select() and filter() function from the </a:t>
            </a:r>
            <a:r>
              <a:rPr lang="en-US" dirty="0" err="1"/>
              <a:t>dplyr</a:t>
            </a:r>
            <a:r>
              <a:rPr lang="en-US" dirty="0"/>
              <a:t> package to filter out all premises except public premises: “PARK/PLAYGROUND”, “PARKING LOT/GARAGE(PUBLIC)”, “BUS (NYC TRANSIT)”, “OPEN AREAS (OPEN LOTS)”, “BUS STOP”, “STREET”, “TRANSIT - NYC SUBWAY”, “PUBLIC BUILDING”.</a:t>
            </a:r>
          </a:p>
          <a:p>
            <a:r>
              <a:rPr lang="en-US" dirty="0"/>
              <a:t>*Used the select() and filter() function from the </a:t>
            </a:r>
            <a:r>
              <a:rPr lang="en-US" dirty="0" err="1"/>
              <a:t>dplyr</a:t>
            </a:r>
            <a:r>
              <a:rPr lang="en-US" dirty="0"/>
              <a:t> package to filter out all offensive except the ones that affects pedestrians: “ARSON”, “ASSAULT &amp; RELATED OFFENSES”, “DANGEROUS WEAPONS”, “FELONY ASSAULT”, “HARRASSMENT”, “KIDNAPPING”, “MURDER &amp; NON-</a:t>
            </a:r>
            <a:r>
              <a:rPr lang="en-US" dirty="0">
                <a:highlight>
                  <a:srgbClr val="C0C0C0"/>
                </a:highlight>
              </a:rPr>
              <a:t>NEGL.MANSLAUGHTER”, “RAPE”, “ROBBERY”, “SEX CRIMES”.</a:t>
            </a:r>
          </a:p>
          <a:p>
            <a:r>
              <a:rPr lang="en-US" dirty="0">
                <a:highlight>
                  <a:srgbClr val="C0C0C0"/>
                </a:highlight>
              </a:rPr>
              <a:t>*Used the year function from the </a:t>
            </a:r>
            <a:r>
              <a:rPr lang="en-US" dirty="0" err="1">
                <a:highlight>
                  <a:srgbClr val="C0C0C0"/>
                </a:highlight>
              </a:rPr>
              <a:t>lubridate</a:t>
            </a:r>
            <a:r>
              <a:rPr lang="en-US" dirty="0">
                <a:highlight>
                  <a:srgbClr val="C0C0C0"/>
                </a:highlight>
              </a:rPr>
              <a:t> package to add a new column for the year.</a:t>
            </a:r>
          </a:p>
          <a:p>
            <a:r>
              <a:rPr lang="en-US" dirty="0">
                <a:highlight>
                  <a:srgbClr val="C0C0C0"/>
                </a:highlight>
              </a:rPr>
              <a:t>*Used the </a:t>
            </a:r>
            <a:r>
              <a:rPr lang="en-US" dirty="0" err="1">
                <a:highlight>
                  <a:srgbClr val="C0C0C0"/>
                </a:highlight>
              </a:rPr>
              <a:t>yearmon</a:t>
            </a:r>
            <a:r>
              <a:rPr lang="en-US" dirty="0">
                <a:highlight>
                  <a:srgbClr val="C0C0C0"/>
                </a:highlight>
              </a:rPr>
              <a:t> function from the zoo package to add a new column for the year with month.</a:t>
            </a:r>
          </a:p>
          <a:p>
            <a:r>
              <a:rPr lang="en-US" dirty="0">
                <a:highlight>
                  <a:srgbClr val="C0C0C0"/>
                </a:highlight>
              </a:rPr>
              <a:t>*Used the </a:t>
            </a:r>
            <a:r>
              <a:rPr lang="en-US" dirty="0" err="1">
                <a:highlight>
                  <a:srgbClr val="C0C0C0"/>
                </a:highlight>
              </a:rPr>
              <a:t>chron</a:t>
            </a:r>
            <a:r>
              <a:rPr lang="en-US" dirty="0">
                <a:highlight>
                  <a:srgbClr val="C0C0C0"/>
                </a:highlight>
              </a:rPr>
              <a:t> function from the </a:t>
            </a:r>
            <a:r>
              <a:rPr lang="en-US" dirty="0" err="1">
                <a:highlight>
                  <a:srgbClr val="C0C0C0"/>
                </a:highlight>
              </a:rPr>
              <a:t>chron</a:t>
            </a:r>
            <a:r>
              <a:rPr lang="en-US" dirty="0">
                <a:highlight>
                  <a:srgbClr val="C0C0C0"/>
                </a:highlight>
              </a:rPr>
              <a:t> package to convert the rows in the Complaint time column into the format of “</a:t>
            </a:r>
            <a:r>
              <a:rPr lang="en-US" dirty="0" err="1">
                <a:highlight>
                  <a:srgbClr val="C0C0C0"/>
                </a:highlight>
              </a:rPr>
              <a:t>h:m:s</a:t>
            </a:r>
            <a:r>
              <a:rPr lang="en-US" dirty="0">
                <a:highlight>
                  <a:srgbClr val="C0C0C0"/>
                </a:highlight>
              </a:rPr>
              <a:t>”.</a:t>
            </a:r>
          </a:p>
        </p:txBody>
      </p:sp>
    </p:spTree>
    <p:extLst>
      <p:ext uri="{BB962C8B-B14F-4D97-AF65-F5344CB8AC3E}">
        <p14:creationId xmlns:p14="http://schemas.microsoft.com/office/powerpoint/2010/main" val="2675044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a:xfrm>
            <a:off x="1560766" y="849693"/>
            <a:ext cx="7857744" cy="662781"/>
          </a:xfrm>
        </p:spPr>
        <p:txBody>
          <a:bodyPr>
            <a:normAutofit fontScale="90000"/>
          </a:bodyPr>
          <a:lstStyle/>
          <a:p>
            <a:r>
              <a:rPr lang="en-US" dirty="0"/>
              <a:t>Data Visualization I</a:t>
            </a:r>
          </a:p>
        </p:txBody>
      </p:sp>
      <p:sp>
        <p:nvSpPr>
          <p:cNvPr id="6" name="Content Placeholder 5">
            <a:extLst>
              <a:ext uri="{FF2B5EF4-FFF2-40B4-BE49-F238E27FC236}">
                <a16:creationId xmlns:a16="http://schemas.microsoft.com/office/drawing/2014/main" id="{8AA68987-B8F5-4B96-91EE-57784744563D}"/>
              </a:ext>
            </a:extLst>
          </p:cNvPr>
          <p:cNvSpPr>
            <a:spLocks noGrp="1"/>
          </p:cNvSpPr>
          <p:nvPr>
            <p:ph idx="1"/>
          </p:nvPr>
        </p:nvSpPr>
        <p:spPr/>
        <p:txBody>
          <a:bodyPr>
            <a:normAutofit fontScale="85000"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There is a decrease of 16.38% in the number of public crime complaints in 2010 and 2017.</a:t>
            </a:r>
          </a:p>
        </p:txBody>
      </p:sp>
      <p:pic>
        <p:nvPicPr>
          <p:cNvPr id="7" name="Picture 6">
            <a:extLst>
              <a:ext uri="{FF2B5EF4-FFF2-40B4-BE49-F238E27FC236}">
                <a16:creationId xmlns:a16="http://schemas.microsoft.com/office/drawing/2014/main" id="{C22E767E-1B15-4CEF-9C98-B1EB891555F9}"/>
              </a:ext>
            </a:extLst>
          </p:cNvPr>
          <p:cNvPicPr>
            <a:picLocks noChangeAspect="1"/>
          </p:cNvPicPr>
          <p:nvPr/>
        </p:nvPicPr>
        <p:blipFill>
          <a:blip r:embed="rId4"/>
          <a:stretch>
            <a:fillRect/>
          </a:stretch>
        </p:blipFill>
        <p:spPr>
          <a:xfrm>
            <a:off x="1560766" y="1617916"/>
            <a:ext cx="5705475" cy="3914775"/>
          </a:xfrm>
          <a:prstGeom prst="rect">
            <a:avLst/>
          </a:prstGeom>
        </p:spPr>
      </p:pic>
    </p:spTree>
    <p:extLst>
      <p:ext uri="{BB962C8B-B14F-4D97-AF65-F5344CB8AC3E}">
        <p14:creationId xmlns:p14="http://schemas.microsoft.com/office/powerpoint/2010/main" val="1503454539"/>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TM03457515[[fn=View]]</Template>
  <TotalTime>498</TotalTime>
  <Words>2223</Words>
  <Application>Microsoft Office PowerPoint</Application>
  <PresentationFormat>Widescreen</PresentationFormat>
  <Paragraphs>363</Paragraphs>
  <Slides>34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Century Schoolbook</vt:lpstr>
      <vt:lpstr>Wingdings 2</vt:lpstr>
      <vt:lpstr>View</vt:lpstr>
      <vt:lpstr>Linear Regression Model Analysis on Public Offenses in  New York City</vt:lpstr>
      <vt:lpstr>Purpose</vt:lpstr>
      <vt:lpstr>Project Aims</vt:lpstr>
      <vt:lpstr>Data Extraction</vt:lpstr>
      <vt:lpstr>Important Fields and Information I</vt:lpstr>
      <vt:lpstr>Important Fields and Information II</vt:lpstr>
      <vt:lpstr>Data Limitations</vt:lpstr>
      <vt:lpstr>Data Cleaning and Wrangling</vt:lpstr>
      <vt:lpstr>Data Visualization I</vt:lpstr>
      <vt:lpstr>Data Visualization II: Boroughs</vt:lpstr>
      <vt:lpstr>Data Visualization II: Boroughs</vt:lpstr>
      <vt:lpstr>Data Visualization III: Level of offenses/ Offenses Description</vt:lpstr>
      <vt:lpstr>Data Visualization IV: Premises</vt:lpstr>
      <vt:lpstr>Data Visualization V: Suspects’ and Victims’ Age Group</vt:lpstr>
      <vt:lpstr>Data Visualization V: Suspects’ and Victims’ Race</vt:lpstr>
      <vt:lpstr>Data Visualization V: Suspects’ and Victims’ Sex</vt:lpstr>
      <vt:lpstr>Data Visualization V: Comparing 3 Shifts</vt:lpstr>
      <vt:lpstr>Heatmap: NYC</vt:lpstr>
      <vt:lpstr>Heatmap: Manhattan</vt:lpstr>
      <vt:lpstr>Heatmap: Manhattan Shifts</vt:lpstr>
      <vt:lpstr>Heatmap: Brooklyn</vt:lpstr>
      <vt:lpstr>Heatmap: Brooklyn Shifts</vt:lpstr>
      <vt:lpstr>Heatmap: Bronx</vt:lpstr>
      <vt:lpstr>Heatmap: Bronx Shifts</vt:lpstr>
      <vt:lpstr>Heatmap: Queens</vt:lpstr>
      <vt:lpstr>Heatmap: Queens Shifts</vt:lpstr>
      <vt:lpstr>Heatmap: Staten Island</vt:lpstr>
      <vt:lpstr>Heatmap: Staten Island Shifts</vt:lpstr>
      <vt:lpstr>Linear Regression </vt:lpstr>
      <vt:lpstr>Linear Regression </vt:lpstr>
      <vt:lpstr>Linear Regression </vt:lpstr>
      <vt:lpstr>Linear Regression </vt:lpstr>
      <vt:lpstr>Conclusion</vt:lpstr>
      <vt:lpstr>Further Research and Recommendation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 Tsui</dc:creator>
  <cp:lastModifiedBy>Jeff Tsui</cp:lastModifiedBy>
  <cp:revision>27</cp:revision>
  <dcterms:created xsi:type="dcterms:W3CDTF">2019-03-20T19:12:13Z</dcterms:created>
  <dcterms:modified xsi:type="dcterms:W3CDTF">2019-03-31T00:57:10Z</dcterms:modified>
</cp:coreProperties>
</file>